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09554" r:id="rId3"/>
    <p:sldMasterId id="2147513168" r:id="rId4"/>
    <p:sldMasterId id="2147513180" r:id="rId5"/>
    <p:sldMasterId id="2147513228" r:id="rId6"/>
    <p:sldMasterId id="2147513240" r:id="rId7"/>
  </p:sldMasterIdLst>
  <p:notesMasterIdLst>
    <p:notesMasterId r:id="rId26"/>
  </p:notesMasterIdLst>
  <p:sldIdLst>
    <p:sldId id="371" r:id="rId8"/>
    <p:sldId id="1556" r:id="rId9"/>
    <p:sldId id="1555" r:id="rId10"/>
    <p:sldId id="1557" r:id="rId11"/>
    <p:sldId id="1549" r:id="rId12"/>
    <p:sldId id="1560" r:id="rId13"/>
    <p:sldId id="1578" r:id="rId14"/>
    <p:sldId id="1576" r:id="rId15"/>
    <p:sldId id="1533" r:id="rId16"/>
    <p:sldId id="1579" r:id="rId17"/>
    <p:sldId id="1313" r:id="rId18"/>
    <p:sldId id="1512" r:id="rId19"/>
    <p:sldId id="1478" r:id="rId20"/>
    <p:sldId id="1395" r:id="rId21"/>
    <p:sldId id="1321" r:id="rId22"/>
    <p:sldId id="1536" r:id="rId23"/>
    <p:sldId id="856" r:id="rId24"/>
    <p:sldId id="1186" r:id="rId25"/>
  </p:sldIdLst>
  <p:sldSz cx="12190413" cy="6859588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467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201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712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9386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046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853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661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4469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33CC"/>
    <a:srgbClr val="000000"/>
    <a:srgbClr val="FFFFFF"/>
    <a:srgbClr val="DDDFE3"/>
    <a:srgbClr val="009A46"/>
    <a:srgbClr val="005024"/>
    <a:srgbClr val="CC6600"/>
    <a:srgbClr val="0000FF"/>
    <a:srgbClr val="006C31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150" autoAdjust="0"/>
    <p:restoredTop sz="99886" autoAdjust="0"/>
  </p:normalViewPr>
  <p:slideViewPr>
    <p:cSldViewPr>
      <p:cViewPr varScale="1">
        <p:scale>
          <a:sx n="113" d="100"/>
          <a:sy n="113" d="100"/>
        </p:scale>
        <p:origin x="-822" y="-10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viewProps" Target="view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3C40D53-305F-4AF6-9F7B-0F83A3A312E2}" type="datetimeFigureOut">
              <a:rPr lang="ru-RU"/>
              <a:pPr>
                <a:defRPr/>
              </a:pPr>
              <a:t>28.02.2022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838" y="742950"/>
            <a:ext cx="6600825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FECBC8D6-ABBF-4314-8C32-19EDCCB1DC6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4157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4678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20109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7127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9386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2627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5176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7669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60198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8425" y="742950"/>
            <a:ext cx="6597650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6564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7B0EE7A-48BB-4614-8C0A-F27FDB23B69C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8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8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80"/>
          <a:lstStyle>
            <a:lvl1pPr marL="0" marR="53636" indent="0" algn="r">
              <a:buNone/>
              <a:defRPr>
                <a:solidFill>
                  <a:schemeClr val="tx1"/>
                </a:solidFill>
              </a:defRPr>
            </a:lvl1pPr>
            <a:lvl2pPr marL="536238" indent="0" algn="ctr">
              <a:buNone/>
            </a:lvl2pPr>
            <a:lvl3pPr marL="1072479" indent="0" algn="ctr">
              <a:buNone/>
            </a:lvl3pPr>
            <a:lvl4pPr marL="1608736" indent="0" algn="ctr">
              <a:buNone/>
            </a:lvl4pPr>
            <a:lvl5pPr marL="2144953" indent="0" algn="ctr">
              <a:buNone/>
            </a:lvl5pPr>
            <a:lvl6pPr marL="2681207" indent="0" algn="ctr">
              <a:buNone/>
            </a:lvl6pPr>
            <a:lvl7pPr marL="3217468" indent="0" algn="ctr">
              <a:buNone/>
            </a:lvl7pPr>
            <a:lvl8pPr marL="3753722" indent="0" algn="ctr">
              <a:buNone/>
            </a:lvl8pPr>
            <a:lvl9pPr marL="428995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6475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64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631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6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66"/>
          <a:lstStyle>
            <a:lvl1pPr marL="0" marR="53621" indent="0" algn="r">
              <a:buNone/>
              <a:defRPr>
                <a:solidFill>
                  <a:schemeClr val="tx1"/>
                </a:solidFill>
              </a:defRPr>
            </a:lvl1pPr>
            <a:lvl2pPr marL="536008" indent="0" algn="ctr">
              <a:buNone/>
            </a:lvl2pPr>
            <a:lvl3pPr marL="1072014" indent="0" algn="ctr">
              <a:buNone/>
            </a:lvl3pPr>
            <a:lvl4pPr marL="1608040" indent="0" algn="ctr">
              <a:buNone/>
            </a:lvl4pPr>
            <a:lvl5pPr marL="2144027" indent="0" algn="ctr">
              <a:buNone/>
            </a:lvl5pPr>
            <a:lvl6pPr marL="2680059" indent="0" algn="ctr">
              <a:buNone/>
            </a:lvl6pPr>
            <a:lvl7pPr marL="3216088" indent="0" algn="ctr">
              <a:buNone/>
            </a:lvl7pPr>
            <a:lvl8pPr marL="3752103" indent="0" algn="ctr">
              <a:buNone/>
            </a:lvl8pPr>
            <a:lvl9pPr marL="42880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569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482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18" rIns="5321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107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848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18" tIns="0" rIns="5321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18" tIns="0" rIns="5321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302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81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303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66" rIns="2126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2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060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18" rIns="53218" bIns="5321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471" rIns="5321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138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7000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460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3" y="1371956"/>
            <a:ext cx="10467501" cy="1829223"/>
          </a:xfrm>
          <a:ln>
            <a:noFill/>
          </a:ln>
        </p:spPr>
        <p:txBody>
          <a:bodyPr tIns="0" rIns="2153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0" y="3229283"/>
            <a:ext cx="10471563" cy="1753006"/>
          </a:xfrm>
        </p:spPr>
        <p:txBody>
          <a:bodyPr lIns="0" rIns="21533"/>
          <a:lstStyle>
            <a:lvl1pPr marL="0" marR="54070" indent="0" algn="r">
              <a:buNone/>
              <a:defRPr>
                <a:solidFill>
                  <a:schemeClr val="tx1"/>
                </a:solidFill>
              </a:defRPr>
            </a:lvl1pPr>
            <a:lvl2pPr marL="540630" indent="0" algn="ctr">
              <a:buNone/>
            </a:lvl2pPr>
            <a:lvl3pPr marL="1081242" indent="0" algn="ctr">
              <a:buNone/>
            </a:lvl3pPr>
            <a:lvl4pPr marL="1621846" indent="0" algn="ctr">
              <a:buNone/>
            </a:lvl4pPr>
            <a:lvl5pPr marL="2162463" indent="0" algn="ctr">
              <a:buNone/>
            </a:lvl5pPr>
            <a:lvl6pPr marL="2703076" indent="0" algn="ctr">
              <a:buNone/>
            </a:lvl6pPr>
            <a:lvl7pPr marL="3243712" indent="0" algn="ctr">
              <a:buNone/>
            </a:lvl7pPr>
            <a:lvl8pPr marL="3784315" indent="0" algn="ctr">
              <a:buNone/>
            </a:lvl8pPr>
            <a:lvl9pPr marL="43249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7D8E48-9838-4951-AF3C-6C834A6C2E64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16CF4D-84C8-4861-9C37-F96159AABBC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1381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ABF3DC-778C-4F79-96B5-0C08C6E8FCD2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CD0FB8-A5CC-4403-B51D-DD922E29F6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395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291"/>
            <a:ext cx="10361851" cy="1510062"/>
          </a:xfrm>
        </p:spPr>
        <p:txBody>
          <a:bodyPr lIns="53865" rIns="5386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9199C-9B0B-40EE-8FF0-65D6A4C8083F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7E884D-CB20-48F4-A4B0-D5A25CF1F52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83875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2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18D6F7-0141-4031-A6F0-EC180BDDFA43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59FBA1-98DD-4F18-8111-55F8A9B74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5040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855706"/>
            <a:ext cx="5386216" cy="659505"/>
          </a:xfrm>
        </p:spPr>
        <p:txBody>
          <a:bodyPr lIns="53865" tIns="0" rIns="5386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865" tIns="0" rIns="5386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21" y="251518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18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832469-D07B-4C57-B1EB-99670AF50376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A3011-613E-498C-944C-053277400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7483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1072958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116DE1-E56B-4EA4-871A-9234628A8BFD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51C00-D2B9-4CE6-B0B0-18ECC450BE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7302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DC7E0-62AD-4ECC-852B-C07DF3451066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A87195-E8A7-4D27-9B68-40EE17E07E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76993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38" rIns="5323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71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1" y="51448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1" y="1676789"/>
            <a:ext cx="3657124" cy="4573059"/>
          </a:xfrm>
        </p:spPr>
        <p:txBody>
          <a:bodyPr lIns="21533" rIns="21533"/>
          <a:lstStyle>
            <a:lvl1pPr marL="0" indent="0" algn="l">
              <a:buNone/>
              <a:defRPr sz="17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43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4916-27DD-4691-A059-E8466D2F5632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41C979-0364-4F94-9928-CE85DBB330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3472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1164" y="1108086"/>
            <a:ext cx="7008812" cy="4116388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21424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6" y="1177301"/>
            <a:ext cx="2950080" cy="1582986"/>
          </a:xfrm>
        </p:spPr>
        <p:txBody>
          <a:bodyPr lIns="53865" rIns="53865" bIns="5386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5"/>
          </a:xfrm>
        </p:spPr>
        <p:txBody>
          <a:bodyPr lIns="75391" rIns="53865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795"/>
            <a:ext cx="6156159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F6D5E4-02C6-436B-BB84-9AA9E774CD87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55"/>
            <a:ext cx="812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0D593-6706-4C32-AAF5-BED8C7CC804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56812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D03C52-11EF-49F5-9F46-5FAA28260CC9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917848-E8E9-4E48-B8A3-C0D01681D7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04631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3" y="914630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3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9D8AD4-91C5-40D4-AC7D-454D525DEAA6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6E2666-2462-4FFE-966A-8122068A60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9313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79" y="1371961"/>
            <a:ext cx="10467501" cy="1829222"/>
          </a:xfrm>
          <a:ln>
            <a:noFill/>
          </a:ln>
        </p:spPr>
        <p:txBody>
          <a:bodyPr tIns="0" rIns="21345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3" y="3229283"/>
            <a:ext cx="10471565" cy="1753006"/>
          </a:xfrm>
        </p:spPr>
        <p:txBody>
          <a:bodyPr lIns="0" rIns="21345"/>
          <a:lstStyle>
            <a:lvl1pPr marL="0" marR="53662" indent="0" algn="r">
              <a:buNone/>
              <a:defRPr>
                <a:solidFill>
                  <a:schemeClr val="tx1"/>
                </a:solidFill>
              </a:defRPr>
            </a:lvl1pPr>
            <a:lvl2pPr marL="536465" indent="0" algn="ctr">
              <a:buNone/>
            </a:lvl2pPr>
            <a:lvl3pPr marL="1072934" indent="0" algn="ctr">
              <a:buNone/>
            </a:lvl3pPr>
            <a:lvl4pPr marL="1609406" indent="0" algn="ctr">
              <a:buNone/>
            </a:lvl4pPr>
            <a:lvl5pPr marL="2145855" indent="0" algn="ctr">
              <a:buNone/>
            </a:lvl5pPr>
            <a:lvl6pPr marL="2682334" indent="0" algn="ctr">
              <a:buNone/>
            </a:lvl6pPr>
            <a:lvl7pPr marL="3218824" indent="0" algn="ctr">
              <a:buNone/>
            </a:lvl7pPr>
            <a:lvl8pPr marL="3755294" indent="0" algn="ctr">
              <a:buNone/>
            </a:lvl8pPr>
            <a:lvl9pPr marL="429175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9514C84-B81B-469F-AD2B-8E90FD32F886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DBE7DED-4129-417C-86F9-FDCC3BE2823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9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9E18D85-13BE-4488-8BB6-CF28BE03BEE6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51938D0F-F355-4AC1-8B7A-9698C69AA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6261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5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5" y="2705305"/>
            <a:ext cx="10361851" cy="1510066"/>
          </a:xfrm>
        </p:spPr>
        <p:txBody>
          <a:bodyPr lIns="53406" rIns="5340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15ACEB0-4996-4CDF-95ED-57A415A814DA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42B984-956F-41C8-8B48-756DD59036D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734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00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2506AA4-0D53-4105-9359-F4E698DB4E18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8EB3CDF-907C-4A98-8AC9-9A62BC418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59665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770"/>
            <a:ext cx="5386216" cy="659503"/>
          </a:xfrm>
        </p:spPr>
        <p:txBody>
          <a:bodyPr lIns="53406" tIns="0" rIns="5340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2"/>
            <a:ext cx="5388333" cy="654994"/>
          </a:xfrm>
        </p:spPr>
        <p:txBody>
          <a:bodyPr lIns="53406" tIns="0" rIns="5340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1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231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902727-B418-4F9B-9E95-47B0F29C2EE6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6E669D0-417C-4B39-9E7C-205D5F739B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288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5E7D0C0-2481-42F9-8681-A38316D0CE9D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BD8BEA0-24CB-4508-AEA9-1733341483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0655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670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21E8EF-8869-496F-93C6-47E71E3855EE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421C6-0024-4A2E-8FEF-3083E064C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38042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1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45" rIns="21345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1BF5C0E-AAD8-4416-B5F3-157CC88C1493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4F3972-6642-4732-B60D-B13F02F50D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41810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7" y="1107281"/>
            <a:ext cx="7009487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67" y="536065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48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5" y="6220216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1" y="1177295"/>
            <a:ext cx="2950080" cy="1582985"/>
          </a:xfrm>
        </p:spPr>
        <p:txBody>
          <a:bodyPr lIns="53406" rIns="53406" bIns="5340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6"/>
          </a:xfrm>
        </p:spPr>
        <p:txBody>
          <a:bodyPr lIns="74738" rIns="5340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1" y="1199843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FA666F5-C5CD-40A0-B4EF-CBEB6117CD95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198" y="6357840"/>
            <a:ext cx="812694" cy="366267"/>
          </a:xfrm>
        </p:spPr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6D0E40F-2096-4294-A05C-566B31601E3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3062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BD9BA46-6B8E-454F-AD03-0623E90DF7C1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A2D01EE-19C8-46FB-8836-FB8CD40E8D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886518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6" y="91465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0" y="91465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1E427E2-01C0-4197-B762-F8B992078B9B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ABEAC02-04A8-492A-8AEA-9900A944EF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08216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30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300"/>
          <a:lstStyle>
            <a:lvl1pPr marL="0" marR="53643" indent="0" algn="r">
              <a:buNone/>
              <a:defRPr>
                <a:solidFill>
                  <a:schemeClr val="tx1"/>
                </a:solidFill>
              </a:defRPr>
            </a:lvl1pPr>
            <a:lvl2pPr marL="536304" indent="0" algn="ctr">
              <a:buNone/>
            </a:lvl2pPr>
            <a:lvl3pPr marL="1072614" indent="0" algn="ctr">
              <a:buNone/>
            </a:lvl3pPr>
            <a:lvl4pPr marL="1608936" indent="0" algn="ctr">
              <a:buNone/>
            </a:lvl4pPr>
            <a:lvl5pPr marL="2145219" indent="0" algn="ctr">
              <a:buNone/>
            </a:lvl5pPr>
            <a:lvl6pPr marL="2681542" indent="0" algn="ctr">
              <a:buNone/>
            </a:lvl6pPr>
            <a:lvl7pPr marL="3217869" indent="0" algn="ctr">
              <a:buNone/>
            </a:lvl7pPr>
            <a:lvl8pPr marL="3754192" indent="0" algn="ctr">
              <a:buNone/>
            </a:lvl8pPr>
            <a:lvl9pPr marL="42904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09247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319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80" rIns="5328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41186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495193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9"/>
            <a:ext cx="5386216" cy="659503"/>
          </a:xfrm>
        </p:spPr>
        <p:txBody>
          <a:bodyPr lIns="53280" tIns="0" rIns="5328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80" tIns="0" rIns="5328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3058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38" tIns="0" rIns="5323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38" tIns="0" rIns="5323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5662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17316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948326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00" rIns="2130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03220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3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5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280" rIns="53280" bIns="5328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63" rIns="5328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32882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575776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5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5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263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31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318"/>
          <a:lstStyle>
            <a:lvl1pPr marL="0" marR="53657" indent="0" algn="r">
              <a:buNone/>
              <a:defRPr>
                <a:solidFill>
                  <a:schemeClr val="tx1"/>
                </a:solidFill>
              </a:defRPr>
            </a:lvl1pPr>
            <a:lvl2pPr marL="536457" indent="0" algn="ctr">
              <a:buNone/>
            </a:lvl2pPr>
            <a:lvl3pPr marL="1072918" indent="0" algn="ctr">
              <a:buNone/>
            </a:lvl3pPr>
            <a:lvl4pPr marL="1609392" indent="0" algn="ctr">
              <a:buNone/>
            </a:lvl4pPr>
            <a:lvl5pPr marL="2145828" indent="0" algn="ctr">
              <a:buNone/>
            </a:lvl5pPr>
            <a:lvl6pPr marL="2682300" indent="0" algn="ctr">
              <a:buNone/>
            </a:lvl6pPr>
            <a:lvl7pPr marL="3218780" indent="0" algn="ctr">
              <a:buNone/>
            </a:lvl7pPr>
            <a:lvl8pPr marL="3755255" indent="0" algn="ctr">
              <a:buNone/>
            </a:lvl8pPr>
            <a:lvl9pPr marL="429171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25047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26523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322" rIns="5332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03827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4781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8233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8"/>
            <a:ext cx="5386216" cy="659503"/>
          </a:xfrm>
        </p:spPr>
        <p:txBody>
          <a:bodyPr lIns="53322" tIns="0" rIns="5332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322" tIns="0" rIns="5332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97320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299839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903480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18" rIns="2131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844305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322" rIns="53322" bIns="5332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623" rIns="53322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7264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398895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7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7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414672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282" y="2130923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563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2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6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2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5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5D6E18-C9CA-4ECE-B5AD-C341E563AAB2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38EE85-96FC-4534-9DE7-FE38775844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864270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DB440F-B51D-4B98-B10C-E393A4C755C3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A6CC78E-A1A8-4C8E-8180-8A50F16AFE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785813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60" y="4407922"/>
            <a:ext cx="10361851" cy="1362390"/>
          </a:xfrm>
        </p:spPr>
        <p:txBody>
          <a:bodyPr anchor="t"/>
          <a:lstStyle>
            <a:lvl1pPr algn="l">
              <a:defRPr sz="55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60" y="2907390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323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65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97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29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61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594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2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459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4141B-2A46-4939-9DB5-78C48D3C1A98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2489EF-19AE-4496-BECF-094E9DA63C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9698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8798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09522" y="1200436"/>
            <a:ext cx="5384099" cy="339486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96793" y="1200436"/>
            <a:ext cx="5384099" cy="339486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05E92B-547F-4F99-8CC9-4E0A96EC17C3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2598C7-B70C-44FB-A6AA-04CFBBC355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48871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3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474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23" indent="0">
              <a:buNone/>
              <a:defRPr sz="2700" b="1"/>
            </a:lvl2pPr>
            <a:lvl3pPr marL="1218650" indent="0">
              <a:buNone/>
              <a:defRPr sz="2400" b="1"/>
            </a:lvl3pPr>
            <a:lvl4pPr marL="1827974" indent="0">
              <a:buNone/>
              <a:defRPr sz="2100" b="1"/>
            </a:lvl4pPr>
            <a:lvl5pPr marL="2437298" indent="0">
              <a:buNone/>
              <a:defRPr sz="2100" b="1"/>
            </a:lvl5pPr>
            <a:lvl6pPr marL="3046618" indent="0">
              <a:buNone/>
              <a:defRPr sz="2100" b="1"/>
            </a:lvl6pPr>
            <a:lvl7pPr marL="3655943" indent="0">
              <a:buNone/>
              <a:defRPr sz="2100" b="1"/>
            </a:lvl7pPr>
            <a:lvl8pPr marL="4265265" indent="0">
              <a:buNone/>
              <a:defRPr sz="2100" b="1"/>
            </a:lvl8pPr>
            <a:lvl9pPr marL="4874591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9521" y="2175385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69" y="1535474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23" indent="0">
              <a:buNone/>
              <a:defRPr sz="2700" b="1"/>
            </a:lvl2pPr>
            <a:lvl3pPr marL="1218650" indent="0">
              <a:buNone/>
              <a:defRPr sz="2400" b="1"/>
            </a:lvl3pPr>
            <a:lvl4pPr marL="1827974" indent="0">
              <a:buNone/>
              <a:defRPr sz="2100" b="1"/>
            </a:lvl4pPr>
            <a:lvl5pPr marL="2437298" indent="0">
              <a:buNone/>
              <a:defRPr sz="2100" b="1"/>
            </a:lvl5pPr>
            <a:lvl6pPr marL="3046618" indent="0">
              <a:buNone/>
              <a:defRPr sz="2100" b="1"/>
            </a:lvl6pPr>
            <a:lvl7pPr marL="3655943" indent="0">
              <a:buNone/>
              <a:defRPr sz="2100" b="1"/>
            </a:lvl7pPr>
            <a:lvl8pPr marL="4265265" indent="0">
              <a:buNone/>
              <a:defRPr sz="2100" b="1"/>
            </a:lvl8pPr>
            <a:lvl9pPr marL="4874591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92569" y="2175385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DB6079-4F82-43FA-9437-D6001A3E23E4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0AC7E5-CF15-4AEA-BADF-2692D8D023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00120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CAA569-1BC0-4394-9BE9-4D972A8F2861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5B1630-4224-4EC1-AA3C-B7767341402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71625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2E88D2-554E-4D32-90D5-FEF8E603D7C9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C7E42F-E865-4EAD-B2C7-0E26B7878A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62132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9" y="273116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766114" y="273125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9" y="1435448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323" indent="0">
              <a:buNone/>
              <a:defRPr sz="1500"/>
            </a:lvl2pPr>
            <a:lvl3pPr marL="1218650" indent="0">
              <a:buNone/>
              <a:defRPr sz="1300"/>
            </a:lvl3pPr>
            <a:lvl4pPr marL="1827974" indent="0">
              <a:buNone/>
              <a:defRPr sz="1200"/>
            </a:lvl4pPr>
            <a:lvl5pPr marL="2437298" indent="0">
              <a:buNone/>
              <a:defRPr sz="1200"/>
            </a:lvl5pPr>
            <a:lvl6pPr marL="3046618" indent="0">
              <a:buNone/>
              <a:defRPr sz="1200"/>
            </a:lvl6pPr>
            <a:lvl7pPr marL="3655943" indent="0">
              <a:buNone/>
              <a:defRPr sz="1200"/>
            </a:lvl7pPr>
            <a:lvl8pPr marL="4265265" indent="0">
              <a:buNone/>
              <a:defRPr sz="1200"/>
            </a:lvl8pPr>
            <a:lvl9pPr marL="4874591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2EEC57-42A5-4F21-B1D7-02F0430CA79E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378EF7-B34A-489D-A039-1BBF7CA6D2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700321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23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4300"/>
            </a:lvl1pPr>
            <a:lvl2pPr marL="609323" indent="0">
              <a:buNone/>
              <a:defRPr sz="3700"/>
            </a:lvl2pPr>
            <a:lvl3pPr marL="1218650" indent="0">
              <a:buNone/>
              <a:defRPr sz="3200"/>
            </a:lvl3pPr>
            <a:lvl4pPr marL="1827974" indent="0">
              <a:buNone/>
              <a:defRPr sz="2700"/>
            </a:lvl4pPr>
            <a:lvl5pPr marL="2437298" indent="0">
              <a:buNone/>
              <a:defRPr sz="2700"/>
            </a:lvl5pPr>
            <a:lvl6pPr marL="3046618" indent="0">
              <a:buNone/>
              <a:defRPr sz="2700"/>
            </a:lvl6pPr>
            <a:lvl7pPr marL="3655943" indent="0">
              <a:buNone/>
              <a:defRPr sz="2700"/>
            </a:lvl7pPr>
            <a:lvl8pPr marL="4265265" indent="0">
              <a:buNone/>
              <a:defRPr sz="2700"/>
            </a:lvl8pPr>
            <a:lvl9pPr marL="4874591" indent="0">
              <a:buNone/>
              <a:defRPr sz="27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594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323" indent="0">
              <a:buNone/>
              <a:defRPr sz="1500"/>
            </a:lvl2pPr>
            <a:lvl3pPr marL="1218650" indent="0">
              <a:buNone/>
              <a:defRPr sz="1300"/>
            </a:lvl3pPr>
            <a:lvl4pPr marL="1827974" indent="0">
              <a:buNone/>
              <a:defRPr sz="1200"/>
            </a:lvl4pPr>
            <a:lvl5pPr marL="2437298" indent="0">
              <a:buNone/>
              <a:defRPr sz="1200"/>
            </a:lvl5pPr>
            <a:lvl6pPr marL="3046618" indent="0">
              <a:buNone/>
              <a:defRPr sz="1200"/>
            </a:lvl6pPr>
            <a:lvl7pPr marL="3655943" indent="0">
              <a:buNone/>
              <a:defRPr sz="1200"/>
            </a:lvl7pPr>
            <a:lvl8pPr marL="4265265" indent="0">
              <a:buNone/>
              <a:defRPr sz="1200"/>
            </a:lvl8pPr>
            <a:lvl9pPr marL="4874591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4C9A88-18D5-4278-88DA-434FC47045CC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92CAAC-653D-48A7-B2B7-5FFE6B01E5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252515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CA50E-A9B1-4839-B430-B36DB4D6BDD6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7E8FB6-EF83-45CF-AEE3-4C85190B8B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186464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06430"/>
            <a:ext cx="2742843" cy="4388867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22" y="206430"/>
            <a:ext cx="8025355" cy="4388867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BC5122-4210-4F15-8F73-62938E4A3E1D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A19B22-7828-473E-8CD2-C40DED2592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58366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80" rIns="2128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2916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38" rIns="53238" bIns="5323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03" rIns="5323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8197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3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55" tIns="53238" rIns="106455" bIns="532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5" r:id="rId1"/>
    <p:sldLayoutId id="2147513055" r:id="rId2"/>
    <p:sldLayoutId id="2147513136" r:id="rId3"/>
    <p:sldLayoutId id="2147513056" r:id="rId4"/>
    <p:sldLayoutId id="2147513057" r:id="rId5"/>
    <p:sldLayoutId id="2147513058" r:id="rId6"/>
    <p:sldLayoutId id="2147513059" r:id="rId7"/>
    <p:sldLayoutId id="2147513060" r:id="rId8"/>
    <p:sldLayoutId id="2147513137" r:id="rId9"/>
    <p:sldLayoutId id="2147513061" r:id="rId10"/>
    <p:sldLayoutId id="214751306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0995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565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724" indent="-246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221" indent="-21450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965" indent="-21450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726" indent="-21450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2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4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7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9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2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4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7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9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1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03" tIns="53218" rIns="106403" bIns="5321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8" r:id="rId1"/>
    <p:sldLayoutId id="2147513063" r:id="rId2"/>
    <p:sldLayoutId id="2147513139" r:id="rId3"/>
    <p:sldLayoutId id="2147513064" r:id="rId4"/>
    <p:sldLayoutId id="2147513065" r:id="rId5"/>
    <p:sldLayoutId id="2147513066" r:id="rId6"/>
    <p:sldLayoutId id="2147513067" r:id="rId7"/>
    <p:sldLayoutId id="2147513068" r:id="rId8"/>
    <p:sldLayoutId id="2147513140" r:id="rId9"/>
    <p:sldLayoutId id="2147513069" r:id="rId10"/>
    <p:sldLayoutId id="214751307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822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393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832" indent="-24659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240" indent="-21441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2852" indent="-21441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471" indent="-21441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0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0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0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0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0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60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21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80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39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86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6756"/>
            <a:ext cx="10971213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711" tIns="53865" rIns="107711" bIns="5386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55"/>
            <a:ext cx="2844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0CE73F2-8CCE-451A-B7A3-12D72166BAAB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8" y="6357955"/>
            <a:ext cx="4470399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55"/>
            <a:ext cx="1016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C6282EB-F4A2-4168-8A33-E3ACF8CB8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78" y="203202"/>
            <a:ext cx="12238037" cy="649288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41" r:id="rId1"/>
    <p:sldLayoutId id="2147513071" r:id="rId2"/>
    <p:sldLayoutId id="2147513142" r:id="rId3"/>
    <p:sldLayoutId id="2147513072" r:id="rId4"/>
    <p:sldLayoutId id="2147513073" r:id="rId5"/>
    <p:sldLayoutId id="2147513074" r:id="rId6"/>
    <p:sldLayoutId id="2147513075" r:id="rId7"/>
    <p:sldLayoutId id="2147513076" r:id="rId8"/>
    <p:sldLayoutId id="2147513143" r:id="rId9"/>
    <p:sldLayoutId id="2147513077" r:id="rId10"/>
    <p:sldLayoutId id="214751307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78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570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635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5140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310884" indent="-31088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45488" indent="-279162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69058" indent="-279162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394219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19378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54337" indent="-248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0574" indent="-21625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4955" indent="-21625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19336" indent="-21625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6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2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18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246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30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37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43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4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5" y="-6349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44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5"/>
            <a:ext cx="10971372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0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45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95"/>
            <a:ext cx="10971372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779" tIns="53406" rIns="106779" bIns="5340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40"/>
            <a:ext cx="2844430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262C636D-36D6-4902-8B15-D344D631F45D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41" y="6357840"/>
            <a:ext cx="446981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4" y="6357840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DC5A46F-1679-4FBA-A272-B75559315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49" name="Group 1"/>
          <p:cNvGrpSpPr>
            <a:grpSpLocks/>
          </p:cNvGrpSpPr>
          <p:nvPr/>
        </p:nvGrpSpPr>
        <p:grpSpPr bwMode="auto">
          <a:xfrm>
            <a:off x="-25385" y="203254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992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69" r:id="rId1"/>
    <p:sldLayoutId id="2147513170" r:id="rId2"/>
    <p:sldLayoutId id="2147513171" r:id="rId3"/>
    <p:sldLayoutId id="2147513172" r:id="rId4"/>
    <p:sldLayoutId id="2147513173" r:id="rId5"/>
    <p:sldLayoutId id="2147513174" r:id="rId6"/>
    <p:sldLayoutId id="2147513175" r:id="rId7"/>
    <p:sldLayoutId id="2147513176" r:id="rId8"/>
    <p:sldLayoutId id="2147513177" r:id="rId9"/>
    <p:sldLayoutId id="2147513178" r:id="rId10"/>
    <p:sldLayoutId id="214751317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88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75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63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95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974" indent="-2749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586" indent="-2432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2213" indent="-2432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837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9456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70" indent="-24680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55" indent="-21459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41" indent="-21459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30" indent="-21459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4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8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5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8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37" tIns="53280" rIns="106537" bIns="53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16313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81" r:id="rId1"/>
    <p:sldLayoutId id="2147513182" r:id="rId2"/>
    <p:sldLayoutId id="2147513183" r:id="rId3"/>
    <p:sldLayoutId id="2147513184" r:id="rId4"/>
    <p:sldLayoutId id="2147513185" r:id="rId5"/>
    <p:sldLayoutId id="2147513186" r:id="rId6"/>
    <p:sldLayoutId id="2147513187" r:id="rId7"/>
    <p:sldLayoutId id="2147513188" r:id="rId8"/>
    <p:sldLayoutId id="2147513189" r:id="rId9"/>
    <p:sldLayoutId id="2147513190" r:id="rId10"/>
    <p:sldLayoutId id="214751319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1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7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39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64" indent="-27126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332" indent="-2395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122" indent="-2395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734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175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978" indent="-24673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498" indent="-21453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4284" indent="-21453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084" indent="-21453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3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6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9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2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5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8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41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04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32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622" tIns="53322" rIns="106622" bIns="5332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99555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229" r:id="rId1"/>
    <p:sldLayoutId id="2147513230" r:id="rId2"/>
    <p:sldLayoutId id="2147513231" r:id="rId3"/>
    <p:sldLayoutId id="2147513232" r:id="rId4"/>
    <p:sldLayoutId id="2147513233" r:id="rId5"/>
    <p:sldLayoutId id="2147513234" r:id="rId6"/>
    <p:sldLayoutId id="2147513235" r:id="rId7"/>
    <p:sldLayoutId id="2147513236" r:id="rId8"/>
    <p:sldLayoutId id="2147513237" r:id="rId9"/>
    <p:sldLayoutId id="2147513238" r:id="rId10"/>
    <p:sldLayoutId id="214751323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4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1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41" indent="-27134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533" indent="-2396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413" indent="-2396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18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650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54" indent="-2468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38" indent="-21459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13" indent="-21459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05" indent="-21459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3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7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Заголовок 1"/>
          <p:cNvSpPr>
            <a:spLocks noGrp="1"/>
          </p:cNvSpPr>
          <p:nvPr>
            <p:ph type="title"/>
          </p:nvPr>
        </p:nvSpPr>
        <p:spPr bwMode="auto">
          <a:xfrm>
            <a:off x="609612" y="274642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14" tIns="60854" rIns="121714" bIns="6085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7171" name="Текст 2"/>
          <p:cNvSpPr>
            <a:spLocks noGrp="1"/>
          </p:cNvSpPr>
          <p:nvPr>
            <p:ph type="body" idx="1"/>
          </p:nvPr>
        </p:nvSpPr>
        <p:spPr bwMode="auto">
          <a:xfrm>
            <a:off x="609612" y="1600200"/>
            <a:ext cx="10971213" cy="4527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14" tIns="60854" rIns="121714" bIns="6085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99" y="6357942"/>
            <a:ext cx="2844800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l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B8A30E85-9E3A-43B9-BAFB-93531338522E}" type="datetime1">
              <a:rPr lang="en-US"/>
              <a:pPr>
                <a:defRPr/>
              </a:pPr>
              <a:t>2/28/2022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4025" y="6357942"/>
            <a:ext cx="3862387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ctr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014" y="6357942"/>
            <a:ext cx="2844800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r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40ADFFA7-B16B-459E-AB27-B4016A7184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98594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241" r:id="rId1"/>
    <p:sldLayoutId id="2147513242" r:id="rId2"/>
    <p:sldLayoutId id="2147513243" r:id="rId3"/>
    <p:sldLayoutId id="2147513244" r:id="rId4"/>
    <p:sldLayoutId id="2147513245" r:id="rId5"/>
    <p:sldLayoutId id="2147513246" r:id="rId6"/>
    <p:sldLayoutId id="2147513247" r:id="rId7"/>
    <p:sldLayoutId id="2147513248" r:id="rId8"/>
    <p:sldLayoutId id="2147513249" r:id="rId9"/>
    <p:sldLayoutId id="2147513250" r:id="rId10"/>
    <p:sldLayoutId id="2147513251" r:id="rId11"/>
  </p:sldLayoutIdLst>
  <p:hf hdr="0" ftr="0" dt="0"/>
  <p:txStyles>
    <p:titleStyle>
      <a:lvl1pPr algn="ctr" defTabSz="1217150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2pPr>
      <a:lvl3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3pPr>
      <a:lvl4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4pPr>
      <a:lvl5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5pPr>
      <a:lvl6pPr marL="388610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6pPr>
      <a:lvl7pPr marL="777219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7pPr>
      <a:lvl8pPr marL="1165830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8pPr>
      <a:lvl9pPr marL="1554436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9pPr>
    </p:titleStyle>
    <p:bodyStyle>
      <a:lvl1pPr marL="455439" indent="-45543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88641" indent="-37926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1833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1200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0573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280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0606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9930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9256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323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650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974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298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618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943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265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4591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gif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9.png"/><Relationship Id="rId5" Type="http://schemas.openxmlformats.org/officeDocument/2006/relationships/image" Target="../media/image28.jpeg"/><Relationship Id="rId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6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image" Target="../media/image19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5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4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EEC6CBC5-76F7-4D00-A969-41780E87300A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44035" name="Прямоугольник 15"/>
          <p:cNvSpPr>
            <a:spLocks noChangeArrowheads="1"/>
          </p:cNvSpPr>
          <p:nvPr/>
        </p:nvSpPr>
        <p:spPr bwMode="auto">
          <a:xfrm>
            <a:off x="10" y="144464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6" name="Прямоугольник 16"/>
          <p:cNvSpPr>
            <a:spLocks noChangeArrowheads="1"/>
          </p:cNvSpPr>
          <p:nvPr/>
        </p:nvSpPr>
        <p:spPr bwMode="auto">
          <a:xfrm>
            <a:off x="10" y="285750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7" name="Прямоугольник 17"/>
          <p:cNvSpPr>
            <a:spLocks noChangeArrowheads="1"/>
          </p:cNvSpPr>
          <p:nvPr/>
        </p:nvSpPr>
        <p:spPr bwMode="auto">
          <a:xfrm>
            <a:off x="10" y="214325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8" name="Прямоугольник 18"/>
          <p:cNvSpPr>
            <a:spLocks noChangeArrowheads="1"/>
          </p:cNvSpPr>
          <p:nvPr/>
        </p:nvSpPr>
        <p:spPr bwMode="auto">
          <a:xfrm>
            <a:off x="10" y="664528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9" name="Прямоугольник 19"/>
          <p:cNvSpPr>
            <a:spLocks noChangeArrowheads="1"/>
          </p:cNvSpPr>
          <p:nvPr/>
        </p:nvSpPr>
        <p:spPr bwMode="auto">
          <a:xfrm>
            <a:off x="10" y="657386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40" name="Прямоугольник 20"/>
          <p:cNvSpPr>
            <a:spLocks noChangeArrowheads="1"/>
          </p:cNvSpPr>
          <p:nvPr/>
        </p:nvSpPr>
        <p:spPr bwMode="auto">
          <a:xfrm>
            <a:off x="10" y="650241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16" y="2291314"/>
            <a:ext cx="12190413" cy="1293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80806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 марта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80806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80806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252" y="383727"/>
            <a:ext cx="12171715" cy="708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80806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30" y="44782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noFill/>
          <a:ln w="12700" algn="ctr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" name="Полилиния 57"/>
          <p:cNvSpPr/>
          <p:nvPr/>
        </p:nvSpPr>
        <p:spPr>
          <a:xfrm>
            <a:off x="2147918" y="3027386"/>
            <a:ext cx="758825" cy="9413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12" tIns="45412" rIns="90812" bIns="4541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939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ADDC12EA-C662-44E6-98F3-439FD66BBF56}" type="slidenum">
              <a:rPr lang="en-US" sz="1200">
                <a:solidFill>
                  <a:srgbClr val="006BB7"/>
                </a:solidFill>
              </a:rPr>
              <a:pPr eaLnBrk="1" hangingPunct="1"/>
              <a:t>10</a:t>
            </a:fld>
            <a:endParaRPr lang="en-US" sz="1200">
              <a:solidFill>
                <a:srgbClr val="006BB7"/>
              </a:solidFill>
            </a:endParaRPr>
          </a:p>
        </p:txBody>
      </p:sp>
      <p:sp>
        <p:nvSpPr>
          <p:cNvPr id="5939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91" tIns="38056" rIns="76091" bIns="38056"/>
          <a:lstStyle/>
          <a:p>
            <a:pPr defTabSz="899343"/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8319173" y="277657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7170710" y="5407321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grpSp>
        <p:nvGrpSpPr>
          <p:cNvPr id="59405" name="Группа 101"/>
          <p:cNvGrpSpPr>
            <a:grpSpLocks/>
          </p:cNvGrpSpPr>
          <p:nvPr/>
        </p:nvGrpSpPr>
        <p:grpSpPr bwMode="auto">
          <a:xfrm>
            <a:off x="9869490" y="2449536"/>
            <a:ext cx="2246312" cy="2505075"/>
            <a:chOff x="487379" y="7592966"/>
            <a:chExt cx="5186018" cy="2110614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535023" y="7635767"/>
              <a:ext cx="5138374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06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62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10" tIns="35610" rIns="35610" bIns="35610">
            <a:spAutoFit/>
          </a:bodyPr>
          <a:lstStyle/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ФУНКЦИОНИРУЮТ </a:t>
            </a:r>
          </a:p>
          <a:p>
            <a:pPr algn="ctr" defTabSz="899343"/>
            <a:r>
              <a:rPr lang="ru-RU" altLang="ru-RU" sz="1200" dirty="0" smtClean="0">
                <a:solidFill>
                  <a:srgbClr val="000000"/>
                </a:solidFill>
              </a:rPr>
              <a:t>ДВЕ ЛЕДОВЫЕ </a:t>
            </a:r>
            <a:r>
              <a:rPr lang="ru-RU" altLang="ru-RU" sz="1200" dirty="0">
                <a:solidFill>
                  <a:srgbClr val="000000"/>
                </a:solidFill>
              </a:rPr>
              <a:t>ПЕРЕПРАВЫ</a:t>
            </a:r>
          </a:p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 </a:t>
            </a:r>
          </a:p>
        </p:txBody>
      </p:sp>
      <p:grpSp>
        <p:nvGrpSpPr>
          <p:cNvPr id="59407" name="Группа 2"/>
          <p:cNvGrpSpPr>
            <a:grpSpLocks/>
          </p:cNvGrpSpPr>
          <p:nvPr/>
        </p:nvGrpSpPr>
        <p:grpSpPr bwMode="auto">
          <a:xfrm>
            <a:off x="9869502" y="5078425"/>
            <a:ext cx="2320925" cy="1628774"/>
            <a:chOff x="9867900" y="788988"/>
            <a:chExt cx="2323306" cy="1627187"/>
          </a:xfrm>
        </p:grpSpPr>
        <p:grpSp>
          <p:nvGrpSpPr>
            <p:cNvPr id="59456" name="Группа 101"/>
            <p:cNvGrpSpPr>
              <a:grpSpLocks/>
            </p:cNvGrpSpPr>
            <p:nvPr/>
          </p:nvGrpSpPr>
          <p:grpSpPr bwMode="auto">
            <a:xfrm>
              <a:off x="9867900" y="788988"/>
              <a:ext cx="2263775" cy="1627187"/>
              <a:chOff x="517062" y="7636898"/>
              <a:chExt cx="5186018" cy="2066682"/>
            </a:xfrm>
          </p:grpSpPr>
          <p:sp>
            <p:nvSpPr>
              <p:cNvPr id="14" name="Прямоугольник 13"/>
              <p:cNvSpPr/>
              <p:nvPr/>
            </p:nvSpPr>
            <p:spPr>
              <a:xfrm>
                <a:off x="535263" y="7636898"/>
                <a:ext cx="5140371" cy="206668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2431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59459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5"/>
                <a:ext cx="5186018" cy="27876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3" name="Прямоугольник 12"/>
            <p:cNvSpPr/>
            <p:nvPr/>
          </p:nvSpPr>
          <p:spPr>
            <a:xfrm>
              <a:off x="10617969" y="1210852"/>
              <a:ext cx="1573237" cy="169112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263">
                <a:defRPr/>
              </a:pPr>
              <a:r>
                <a:rPr lang="ru-RU" kern="0" dirty="0">
                  <a:solidFill>
                    <a:prstClr val="black"/>
                  </a:solidFill>
                  <a:cs typeface="Times New Roman" pitchFamily="18" charset="0"/>
                </a:rPr>
                <a:t>Ледовая переправа</a:t>
              </a:r>
            </a:p>
          </p:txBody>
        </p:sp>
      </p:grpSp>
      <p:grpSp>
        <p:nvGrpSpPr>
          <p:cNvPr id="59408" name="Группа 101"/>
          <p:cNvGrpSpPr>
            <a:grpSpLocks/>
          </p:cNvGrpSpPr>
          <p:nvPr/>
        </p:nvGrpSpPr>
        <p:grpSpPr bwMode="auto">
          <a:xfrm>
            <a:off x="9869512" y="788988"/>
            <a:ext cx="2262187" cy="1627187"/>
            <a:chOff x="517062" y="7636898"/>
            <a:chExt cx="5186018" cy="2066682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535257" y="7636898"/>
              <a:ext cx="5138708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59409" name="Rectangle 112"/>
          <p:cNvSpPr>
            <a:spLocks noChangeArrowheads="1"/>
          </p:cNvSpPr>
          <p:nvPr/>
        </p:nvSpPr>
        <p:spPr bwMode="auto">
          <a:xfrm>
            <a:off x="10331473" y="5491169"/>
            <a:ext cx="106363" cy="2365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791" tIns="45392" rIns="90791" bIns="45392" anchor="ctr"/>
          <a:lstStyle/>
          <a:p>
            <a:pPr defTabSz="899343"/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1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0613" y="5489587"/>
            <a:ext cx="328612" cy="238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Полилиния 20"/>
          <p:cNvSpPr/>
          <p:nvPr/>
        </p:nvSpPr>
        <p:spPr>
          <a:xfrm>
            <a:off x="1379547" y="2505075"/>
            <a:ext cx="1793874" cy="1119188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03" tIns="38601" rIns="77203" bIns="38601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909639" y="2660170"/>
            <a:ext cx="127158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4" name="Прямоугольник 23"/>
          <p:cNvSpPr>
            <a:spLocks/>
          </p:cNvSpPr>
          <p:nvPr/>
        </p:nvSpPr>
        <p:spPr>
          <a:xfrm>
            <a:off x="671512" y="3140375"/>
            <a:ext cx="127317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9414" name="Line 251"/>
          <p:cNvSpPr>
            <a:spLocks noChangeShapeType="1"/>
          </p:cNvSpPr>
          <p:nvPr/>
        </p:nvSpPr>
        <p:spPr bwMode="auto">
          <a:xfrm flipH="1">
            <a:off x="748504" y="4016399"/>
            <a:ext cx="0" cy="148431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15" name="Line 250"/>
          <p:cNvSpPr>
            <a:spLocks noChangeShapeType="1"/>
          </p:cNvSpPr>
          <p:nvPr/>
        </p:nvSpPr>
        <p:spPr bwMode="auto">
          <a:xfrm flipV="1">
            <a:off x="748504" y="3040069"/>
            <a:ext cx="1553374" cy="1022344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16" name="AutoShape 84"/>
          <p:cNvSpPr>
            <a:spLocks noChangeArrowheads="1"/>
          </p:cNvSpPr>
          <p:nvPr/>
        </p:nvSpPr>
        <p:spPr bwMode="auto">
          <a:xfrm>
            <a:off x="752505" y="925525"/>
            <a:ext cx="2154238" cy="1241425"/>
          </a:xfrm>
          <a:prstGeom prst="wedgeRectCallout">
            <a:avLst>
              <a:gd name="adj1" fmla="val 23928"/>
              <a:gd name="adj2" fmla="val 97507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799" tIns="61856" rIns="123799" bIns="61856"/>
          <a:lstStyle/>
          <a:p>
            <a:pPr algn="ctr" defTabSz="1043680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</a:t>
            </a:r>
            <a:r>
              <a:rPr lang="ru-RU" altLang="ru-RU" dirty="0" err="1">
                <a:solidFill>
                  <a:srgbClr val="000000"/>
                </a:solidFill>
                <a:cs typeface="Times New Roman" pitchFamily="18" charset="0"/>
              </a:rPr>
              <a:t>п.г.т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. </a:t>
            </a:r>
            <a:r>
              <a:rPr lang="ru-RU" altLang="ru-RU" dirty="0" err="1">
                <a:solidFill>
                  <a:srgbClr val="000000"/>
                </a:solidFill>
                <a:cs typeface="Times New Roman" pitchFamily="18" charset="0"/>
              </a:rPr>
              <a:t>Н.Вязовые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, грузоподъемность  3,5 т, режим работы круглосуточный.</a:t>
            </a:r>
            <a:endParaRPr lang="ru-RU" altLang="ru-RU" baseline="-25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594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7" t="9119" r="52727" b="15724"/>
          <a:stretch>
            <a:fillRect/>
          </a:stretch>
        </p:blipFill>
        <p:spPr bwMode="auto">
          <a:xfrm>
            <a:off x="837411" y="4062414"/>
            <a:ext cx="2003425" cy="1438276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2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</a:p>
        </p:txBody>
      </p:sp>
      <p:sp>
        <p:nvSpPr>
          <p:cNvPr id="44" name="Прямоугольник 43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46" name="Прямоугольник 4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48" name="Прямоугольник 47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50" name="Прямоугольник 49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59431" name="AutoShape 84"/>
          <p:cNvSpPr>
            <a:spLocks noChangeArrowheads="1"/>
          </p:cNvSpPr>
          <p:nvPr/>
        </p:nvSpPr>
        <p:spPr bwMode="auto">
          <a:xfrm>
            <a:off x="3487738" y="925526"/>
            <a:ext cx="2389188" cy="1241425"/>
          </a:xfrm>
          <a:prstGeom prst="wedgeRectCallout">
            <a:avLst>
              <a:gd name="adj1" fmla="val -71568"/>
              <a:gd name="adj2" fmla="val 11609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69" tIns="72783" rIns="145669" bIns="72783"/>
          <a:lstStyle/>
          <a:p>
            <a:pPr algn="ctr" defTabSz="1045269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2867034" y="2471538"/>
            <a:ext cx="1338263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025650" y="3226112"/>
            <a:ext cx="1462088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59434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952" y="2840040"/>
            <a:ext cx="342899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5" name="Rectangle 112"/>
          <p:cNvSpPr>
            <a:spLocks noChangeArrowheads="1"/>
          </p:cNvSpPr>
          <p:nvPr/>
        </p:nvSpPr>
        <p:spPr bwMode="auto">
          <a:xfrm>
            <a:off x="2755901" y="2851152"/>
            <a:ext cx="11112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36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290" y="2809876"/>
            <a:ext cx="341313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7" name="Rectangle 112"/>
          <p:cNvSpPr>
            <a:spLocks noChangeArrowheads="1"/>
          </p:cNvSpPr>
          <p:nvPr/>
        </p:nvSpPr>
        <p:spPr bwMode="auto">
          <a:xfrm>
            <a:off x="2309816" y="2822576"/>
            <a:ext cx="10953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sp>
        <p:nvSpPr>
          <p:cNvPr id="59438" name="Line 251"/>
          <p:cNvSpPr>
            <a:spLocks noChangeShapeType="1"/>
          </p:cNvSpPr>
          <p:nvPr/>
        </p:nvSpPr>
        <p:spPr bwMode="auto">
          <a:xfrm>
            <a:off x="5703086" y="4021958"/>
            <a:ext cx="0" cy="15271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41" tIns="63571" rIns="127141" bIns="63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59439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6805" y="4056882"/>
            <a:ext cx="1978025" cy="1449387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40" name="Line 250"/>
          <p:cNvSpPr>
            <a:spLocks noChangeShapeType="1"/>
          </p:cNvSpPr>
          <p:nvPr/>
        </p:nvSpPr>
        <p:spPr bwMode="auto">
          <a:xfrm flipH="1" flipV="1">
            <a:off x="2886073" y="3071813"/>
            <a:ext cx="2817012" cy="94458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1" name="Полилиния 60"/>
          <p:cNvSpPr/>
          <p:nvPr/>
        </p:nvSpPr>
        <p:spPr>
          <a:xfrm rot="21444411">
            <a:off x="5902328" y="2649555"/>
            <a:ext cx="1162050" cy="8096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54" tIns="45432" rIns="90854" bIns="45432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975490" y="3278976"/>
            <a:ext cx="1858963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59444" name="Rectangle 112"/>
          <p:cNvSpPr>
            <a:spLocks noChangeArrowheads="1"/>
          </p:cNvSpPr>
          <p:nvPr/>
        </p:nvSpPr>
        <p:spPr bwMode="auto">
          <a:xfrm>
            <a:off x="6750059" y="3140087"/>
            <a:ext cx="98425" cy="301624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57" tIns="63579" rIns="127157" bIns="63579" anchor="ctr"/>
          <a:lstStyle/>
          <a:p>
            <a:endParaRPr lang="ru-RU" altLang="ru-RU" sz="1300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45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438" y="3136918"/>
            <a:ext cx="30162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44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6617506" y="4044181"/>
            <a:ext cx="2005012" cy="1462088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50" name="Line 250"/>
          <p:cNvSpPr>
            <a:spLocks noChangeShapeType="1"/>
          </p:cNvSpPr>
          <p:nvPr/>
        </p:nvSpPr>
        <p:spPr bwMode="auto">
          <a:xfrm flipV="1">
            <a:off x="6577818" y="3485053"/>
            <a:ext cx="172245" cy="53134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51" name="Line 251"/>
          <p:cNvSpPr>
            <a:spLocks noChangeShapeType="1"/>
          </p:cNvSpPr>
          <p:nvPr/>
        </p:nvSpPr>
        <p:spPr bwMode="auto">
          <a:xfrm>
            <a:off x="6577819" y="4048949"/>
            <a:ext cx="0" cy="1506537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52" name="AutoShape 84"/>
          <p:cNvSpPr>
            <a:spLocks noChangeArrowheads="1"/>
          </p:cNvSpPr>
          <p:nvPr/>
        </p:nvSpPr>
        <p:spPr bwMode="auto">
          <a:xfrm>
            <a:off x="6577820" y="925526"/>
            <a:ext cx="2489186" cy="1244599"/>
          </a:xfrm>
          <a:prstGeom prst="wedgeRectCallout">
            <a:avLst>
              <a:gd name="adj1" fmla="val -36051"/>
              <a:gd name="adj2" fmla="val 134812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05" tIns="72750" rIns="145605" bIns="72750"/>
          <a:lstStyle/>
          <a:p>
            <a:pPr algn="ctr" defTabSz="899343"/>
            <a:r>
              <a:rPr lang="ru-RU" b="1" dirty="0" smtClean="0">
                <a:solidFill>
                  <a:srgbClr val="FF0000"/>
                </a:solidFill>
                <a:cs typeface="Times New Roman" pitchFamily="18" charset="0"/>
              </a:rPr>
              <a:t>Временно приостановлена</a:t>
            </a:r>
          </a:p>
          <a:p>
            <a:pPr algn="ctr" defTabSz="899343"/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6103939" y="2751142"/>
            <a:ext cx="1173162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</p:spTree>
    <p:extLst>
      <p:ext uri="{BB962C8B-B14F-4D97-AF65-F5344CB8AC3E}">
        <p14:creationId xmlns:p14="http://schemas.microsoft.com/office/powerpoint/2010/main" val="33560440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0" y="5772161"/>
            <a:ext cx="2216150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36"/>
            <a:ext cx="1916112" cy="779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7362" name="Группа 1"/>
          <p:cNvGrpSpPr>
            <a:grpSpLocks/>
          </p:cNvGrpSpPr>
          <p:nvPr/>
        </p:nvGrpSpPr>
        <p:grpSpPr bwMode="auto">
          <a:xfrm>
            <a:off x="395289" y="114460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49"/>
              <a:ext cx="5450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6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50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2" y="3773553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0"/>
              <a:ext cx="72542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2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2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3" y="2917645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7" y="3129933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0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8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8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7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6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70"/>
              <a:ext cx="102915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38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5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798"/>
              <a:ext cx="84068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0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7" y="2811125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3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46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0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5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7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095"/>
              <a:ext cx="118915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7"/>
              <a:ext cx="119051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7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57363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32580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27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0" y="2446350"/>
            <a:ext cx="2216150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33002" y="2784473"/>
            <a:ext cx="2038351" cy="24725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10" y="28194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2" y="3633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09" y="399158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22733" y="31825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5" y="558828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2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7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1" y="27948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72" y="42287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8" y="456393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1" y="4719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РИСКОМ ПРОВАЛА ПОД ЛЕД ВОДОЕМОВ)  </a:t>
            </a:r>
          </a:p>
        </p:txBody>
      </p:sp>
      <p:sp>
        <p:nvSpPr>
          <p:cNvPr id="583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583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7933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1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54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2" y="4536877"/>
            <a:ext cx="91122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889" y="4011137"/>
            <a:ext cx="63658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821833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73143" y="3498650"/>
            <a:ext cx="100171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97" y="3004657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1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20876" y="3632797"/>
            <a:ext cx="768351" cy="33855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58549" name="Группа 101"/>
          <p:cNvGrpSpPr>
            <a:grpSpLocks/>
          </p:cNvGrpSpPr>
          <p:nvPr/>
        </p:nvGrpSpPr>
        <p:grpSpPr bwMode="auto">
          <a:xfrm>
            <a:off x="9867900" y="2449530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550" name="Прямоугольник 4"/>
          <p:cNvSpPr>
            <a:spLocks noChangeArrowheads="1"/>
          </p:cNvSpPr>
          <p:nvPr/>
        </p:nvSpPr>
        <p:spPr bwMode="auto">
          <a:xfrm>
            <a:off x="9933013" y="2817826"/>
            <a:ext cx="2151063" cy="810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58551" name="Группа 101"/>
          <p:cNvGrpSpPr>
            <a:grpSpLocks/>
          </p:cNvGrpSpPr>
          <p:nvPr/>
        </p:nvGrpSpPr>
        <p:grpSpPr bwMode="auto">
          <a:xfrm>
            <a:off x="9867917" y="5182394"/>
            <a:ext cx="2263775" cy="151368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6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29996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42" y="5453850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45" y="5465896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5855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8781496" y="3187434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7601933" y="5527900"/>
            <a:ext cx="268137" cy="2438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208417" y="3287530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1974057" y="2744009"/>
            <a:ext cx="262880" cy="239090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610526" y="3943867"/>
            <a:ext cx="284284" cy="258557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3001970" y="3582216"/>
            <a:ext cx="273856" cy="24907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74144" y="2564777"/>
            <a:ext cx="278214" cy="25303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7851966" y="320424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63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8047046" y="3887016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2227502" y="4801395"/>
            <a:ext cx="286304" cy="26039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6930811" y="3254846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710175" y="3969217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3985340" y="3419179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Овал 167"/>
          <p:cNvSpPr>
            <a:spLocks noChangeAspect="1"/>
          </p:cNvSpPr>
          <p:nvPr/>
        </p:nvSpPr>
        <p:spPr bwMode="auto">
          <a:xfrm>
            <a:off x="7828044" y="235666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 bwMode="auto">
          <a:xfrm>
            <a:off x="7139106" y="29595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 bwMode="auto">
          <a:xfrm>
            <a:off x="4989383" y="2250510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 bwMode="auto">
          <a:xfrm>
            <a:off x="3864000" y="407257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 bwMode="auto">
          <a:xfrm>
            <a:off x="2811198" y="454138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 bwMode="auto">
          <a:xfrm>
            <a:off x="4915106" y="487449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 bwMode="auto">
          <a:xfrm>
            <a:off x="6794329" y="466105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5" name="Овал 174"/>
          <p:cNvSpPr>
            <a:spLocks noChangeAspect="1"/>
          </p:cNvSpPr>
          <p:nvPr/>
        </p:nvSpPr>
        <p:spPr bwMode="auto">
          <a:xfrm>
            <a:off x="5389763" y="3231489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 bwMode="auto">
          <a:xfrm>
            <a:off x="3325931" y="35822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35" name="Прямоугольник 176"/>
          <p:cNvSpPr>
            <a:spLocks noChangeArrowheads="1"/>
          </p:cNvSpPr>
          <p:nvPr/>
        </p:nvSpPr>
        <p:spPr bwMode="auto">
          <a:xfrm>
            <a:off x="10437814" y="5834863"/>
            <a:ext cx="1625600" cy="857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с начала осенне-зимнего периода в 2021/22 г. по муниципальным районам</a:t>
            </a:r>
          </a:p>
        </p:txBody>
      </p:sp>
      <p:sp>
        <p:nvSpPr>
          <p:cNvPr id="178" name="Овал 177"/>
          <p:cNvSpPr>
            <a:spLocks noChangeAspect="1"/>
          </p:cNvSpPr>
          <p:nvPr/>
        </p:nvSpPr>
        <p:spPr bwMode="auto">
          <a:xfrm>
            <a:off x="9981445" y="5846898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9" name="Овал 178"/>
          <p:cNvSpPr>
            <a:spLocks noChangeAspect="1"/>
          </p:cNvSpPr>
          <p:nvPr/>
        </p:nvSpPr>
        <p:spPr bwMode="auto">
          <a:xfrm>
            <a:off x="5961067" y="368395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80" name="Овал 179"/>
          <p:cNvSpPr>
            <a:spLocks noChangeAspect="1"/>
          </p:cNvSpPr>
          <p:nvPr/>
        </p:nvSpPr>
        <p:spPr bwMode="auto">
          <a:xfrm>
            <a:off x="5023375" y="39632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 bwMode="auto">
          <a:xfrm>
            <a:off x="8169195" y="320141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2" name="Овал 181"/>
          <p:cNvSpPr>
            <a:spLocks noChangeAspect="1"/>
          </p:cNvSpPr>
          <p:nvPr/>
        </p:nvSpPr>
        <p:spPr bwMode="auto">
          <a:xfrm>
            <a:off x="2575762" y="362426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6089130" y="2904854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8122737" y="242303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2290250" y="267753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5699363" y="315388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52083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99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 мест </a:t>
            </a:r>
            <a:r>
              <a:rPr lang="ru-RU" altLang="ru-RU" sz="1700" b="1" dirty="0">
                <a:solidFill>
                  <a:srgbClr val="000000"/>
                </a:solidFill>
              </a:rPr>
              <a:t>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237601" y="327802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890514" y="466105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891264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СНЕГА И ЛЕДОВОГО НАРОСТА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С КРЫШ ЗДАНИЙ И ДРУГИХ ОБЪЕКТОВ)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2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7" y="248222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18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4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6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4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282389" y="179367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4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91" y="2504527"/>
            <a:ext cx="9382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44279" y="2668728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7" y="3702595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202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39005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2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7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86943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83" y="379184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4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34"/>
            <a:ext cx="131066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7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82" y="2140837"/>
            <a:ext cx="110648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5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90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34"/>
            <a:ext cx="63658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0216"/>
            <a:ext cx="8890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4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9" y="3234764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04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9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85" y="1760794"/>
            <a:ext cx="49053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8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805"/>
            <a:ext cx="5175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8" y="3767853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21"/>
            <a:ext cx="2279358" cy="2802989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5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52"/>
            <a:ext cx="2187582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20" tIns="35620" rIns="35620" bIns="35620">
            <a:spAutoFit/>
          </a:bodyPr>
          <a:lstStyle/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СУЩЕСТВУЮТ РИСКИ ПРОИСШЕСТВИЙ, СВЯЗАННЫЕ СО СХОДОМ СНЕГА И ЛЕДОВОГО НАРОСТА С КРЫШ ЗДАНИЙ И ДРУГИХ ОБЪЕКТОВ, А ТАКЖЕ ОБРУШЕНИЕМ ЭЛЕМЕНТОВ ЗДАНИЙ И ШИРОКОПРОЛЁТНЫХ КОНСТРУКЦИЙ В РЕЗУЛЬТАТЕ СНЕГОВОЙ НАГРУЗКИ.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4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3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3" y="1206516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8" y="149543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7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7" y="2988081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29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30" name="Прямоугольник 129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2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3" name="Прямоугольник 132"/>
          <p:cNvSpPr/>
          <p:nvPr/>
        </p:nvSpPr>
        <p:spPr bwMode="auto">
          <a:xfrm>
            <a:off x="10334446" y="5637224"/>
            <a:ext cx="1749624" cy="101566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снега и ледового нароста с крыш зданий и других объектов 2018-2022 гг.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9947953" y="57919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5814262" y="3696352"/>
            <a:ext cx="338259" cy="30338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56197" y="288033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7020575" y="325792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  <a:endParaRPr lang="ru-RU" sz="1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8126412" y="609961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7589081" y="546413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42" name="Овал 141"/>
          <p:cNvSpPr>
            <a:spLocks noChangeAspect="1"/>
          </p:cNvSpPr>
          <p:nvPr/>
        </p:nvSpPr>
        <p:spPr bwMode="auto">
          <a:xfrm>
            <a:off x="6614204" y="464468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2689861" y="28754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39</a:t>
            </a:r>
            <a:endParaRPr lang="ru-RU" sz="1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1663221" y="2951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2133495" y="3435201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3104620" y="361462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1382604" y="46061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2935899" y="459653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 bwMode="auto">
          <a:xfrm>
            <a:off x="3656991" y="49219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5881931" y="513215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4973651" y="227331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3656999" y="204706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686692" y="393156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5259609" y="316950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6633081" y="54459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80725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</p:spTree>
    <p:extLst>
      <p:ext uri="{BB962C8B-B14F-4D97-AF65-F5344CB8AC3E}">
        <p14:creationId xmlns:p14="http://schemas.microsoft.com/office/powerpoint/2010/main" val="132230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СНЕЖНЫХ МАСС)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45" y="2273060"/>
            <a:ext cx="93821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02597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15174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1879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80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0949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4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45554" y="459883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4940327" y="395036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7151999" y="246891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2785242" y="277394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2066956" y="337791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67900" y="2449514"/>
            <a:ext cx="2249488" cy="2828926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391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912374" y="2520952"/>
            <a:ext cx="2151063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СХОДА СНЕЖНЫХ МАСС С КРУТЫХ СКЛОНОВ РЕЧНЫХ ДОЛИН, ОВРАГОВ, КАРЬЕРОВ, ЖЕЛЕЗНОДОРОЖНЫХ НАСЫПЕЙ, МОСТОВ, СТЕНОК КАРЬЕРОВ И СТРОИТЕЛЬНЫХ КОТЛОВАНОВ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 (НА УЧАСТКАХ ПРОТЯЖЕННОСТЬЮ БОЛЕЕ 25 М. И УКЛОНОМ БОЛЕЕ 12 ГРАДУСОВ).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510863" y="5637219"/>
            <a:ext cx="1679552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снежных масс в 2008-2022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509275" y="6291641"/>
            <a:ext cx="155416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10071014" y="56163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10071014" y="6281000"/>
            <a:ext cx="338259" cy="307614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8800285" y="315390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8197760" y="323318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208009" y="315962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7931908" y="469145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697561" y="540457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7794647" y="551104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 bwMode="auto">
          <a:xfrm>
            <a:off x="4538697" y="395194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 bwMode="auto">
          <a:xfrm>
            <a:off x="6804789" y="31432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 bwMode="auto">
          <a:xfrm>
            <a:off x="7792945" y="323857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7414222" y="552722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405213" y="278589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ПОТЕРЕЙ ОРИЕНТИРА ЛЮДЕЙ В ПРИРОДНОЙ СРЕДЕ) </a:t>
            </a:r>
            <a:endParaRPr lang="ru-RU" altLang="ru-RU" dirty="0"/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4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52578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48718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57" y="3753070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62" y="487772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84" y="219964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74" y="401881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62" y="467036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28802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58" y="409970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гг.</a:t>
              </a:r>
            </a:p>
          </p:txBody>
        </p:sp>
        <p:sp>
          <p:nvSpPr>
            <p:cNvPr id="125" name="Прямоугольник 131"/>
            <p:cNvSpPr>
              <a:spLocks noChangeArrowheads="1"/>
            </p:cNvSpPr>
            <p:nvPr/>
          </p:nvSpPr>
          <p:spPr bwMode="auto">
            <a:xfrm>
              <a:off x="10544968" y="1926431"/>
              <a:ext cx="1573213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ПОКАЗАТЕЛИ СТАТИСТИЧЕСКИХ ДАННЫХ </a:t>
            </a:r>
            <a:r>
              <a:rPr lang="ru-RU" altLang="ru-RU" dirty="0" smtClean="0"/>
              <a:t>СВЯЗАННЫХ </a:t>
            </a:r>
            <a:r>
              <a:rPr lang="ru-RU" altLang="ru-RU" dirty="0"/>
              <a:t>С ПРОВЕДЕНИЕМ ПОИСКОВЫХ РАБОТ </a:t>
            </a:r>
            <a:endParaRPr lang="ru-RU" altLang="ru-RU" dirty="0" smtClean="0"/>
          </a:p>
          <a:p>
            <a:r>
              <a:rPr lang="ru-RU" altLang="ru-RU" dirty="0" smtClean="0"/>
              <a:t>В </a:t>
            </a:r>
            <a:r>
              <a:rPr lang="ru-RU" altLang="ru-RU" dirty="0"/>
              <a:t>ПРИРОДНОЙ СРЕДЕ ЗА </a:t>
            </a:r>
            <a:r>
              <a:rPr lang="ru-RU" altLang="ru-RU" dirty="0" smtClean="0"/>
              <a:t>2022 </a:t>
            </a:r>
            <a:r>
              <a:rPr lang="ru-RU" altLang="ru-RU" dirty="0"/>
              <a:t>г.)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5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6" y="3832774"/>
            <a:ext cx="70880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71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2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2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067" y="2978009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016"/>
              <a:ext cx="1674811" cy="69257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just"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</a:t>
              </a:r>
              <a:r>
                <a:rPr lang="ru-RU" sz="900" kern="0" dirty="0" smtClean="0">
                  <a:solidFill>
                    <a:prstClr val="black"/>
                  </a:solidFill>
                  <a:cs typeface="Times New Roman" pitchFamily="18" charset="0"/>
                </a:rPr>
                <a:t>2022 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638" y="223050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796" y="402092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825717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1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34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3" name="Группа 1"/>
          <p:cNvGrpSpPr>
            <a:grpSpLocks/>
          </p:cNvGrpSpPr>
          <p:nvPr/>
        </p:nvGrpSpPr>
        <p:grpSpPr bwMode="auto">
          <a:xfrm>
            <a:off x="346078" y="114460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3521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6" y="1461037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9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5" y="2458132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2" y="2670851"/>
                <a:ext cx="78880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5" y="2598382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4" y="3681880"/>
                <a:ext cx="64078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2"/>
                <a:ext cx="909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2" y="2797711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9" y="3711280"/>
                <a:ext cx="10848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4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7" y="3210010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6" y="3837352"/>
                <a:ext cx="107316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8" y="2661811"/>
                <a:ext cx="91540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7" y="4515226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3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7" y="4252214"/>
                <a:ext cx="15328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7" y="2824793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09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2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3" y="5077348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7" y="4358731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3" y="4621731"/>
                <a:ext cx="14451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8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5" y="3841999"/>
                <a:ext cx="78491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5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0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7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16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5" y="1751404"/>
                <a:ext cx="95825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5" y="2791773"/>
                <a:ext cx="18269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453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5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51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1" y="4063227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8" y="4457737"/>
                <a:ext cx="77322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29" y="5820958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3494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3" name="Группа 101"/>
          <p:cNvGrpSpPr>
            <a:grpSpLocks/>
          </p:cNvGrpSpPr>
          <p:nvPr/>
        </p:nvGrpSpPr>
        <p:grpSpPr bwMode="auto">
          <a:xfrm>
            <a:off x="9818689" y="2446350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875852" y="2895619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44" y="529065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124" name="Группа 234"/>
          <p:cNvGrpSpPr>
            <a:grpSpLocks/>
          </p:cNvGrpSpPr>
          <p:nvPr/>
        </p:nvGrpSpPr>
        <p:grpSpPr bwMode="auto">
          <a:xfrm>
            <a:off x="9867900" y="5772157"/>
            <a:ext cx="2216150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6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68"/>
            <a:ext cx="1916112" cy="63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385" tIns="38202" rIns="76385" bIns="38202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15" name="Группа 101"/>
          <p:cNvGrpSpPr>
            <a:grpSpLocks/>
          </p:cNvGrpSpPr>
          <p:nvPr/>
        </p:nvGrpSpPr>
        <p:grpSpPr bwMode="auto">
          <a:xfrm>
            <a:off x="9861553" y="239396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51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451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69" tIns="38146" rIns="76269" bIns="3814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4518" name="Группа 1"/>
          <p:cNvGrpSpPr>
            <a:grpSpLocks/>
          </p:cNvGrpSpPr>
          <p:nvPr/>
        </p:nvGrpSpPr>
        <p:grpSpPr bwMode="auto">
          <a:xfrm>
            <a:off x="425450" y="908050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2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2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3" y="266943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37403"/>
              <a:ext cx="118985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80" y="3679612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6"/>
              <a:ext cx="9134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4" y="2795906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6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2" y="384982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9" y="3208724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4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5" y="2668649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40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9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4"/>
              <a:ext cx="107028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31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7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0" y="2989195"/>
              <a:ext cx="10879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3" y="3636654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54"/>
              <a:ext cx="64295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4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29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55"/>
              <a:ext cx="1490972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8" y="384029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0" y="432071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54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59" y="2552757"/>
              <a:ext cx="733124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0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9" y="1477918"/>
              <a:ext cx="83113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7" y="4927597"/>
              <a:ext cx="10957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79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58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57"/>
              <a:ext cx="170539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494"/>
              <a:ext cx="182692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8" y="3218261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9" y="5129641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68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4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5" y="4062200"/>
              <a:ext cx="156817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1" y="2186918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4717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42097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42097"/>
              <a:r>
                <a:rPr lang="ru-RU" altLang="ru-RU" sz="1700" b="1" dirty="0" smtClean="0">
                  <a:solidFill>
                    <a:srgbClr val="FF0000"/>
                  </a:solidFill>
                </a:rPr>
                <a:t>11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4519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4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4528" name="Группа 234"/>
          <p:cNvGrpSpPr>
            <a:grpSpLocks/>
          </p:cNvGrpSpPr>
          <p:nvPr/>
        </p:nvGrpSpPr>
        <p:grpSpPr bwMode="auto">
          <a:xfrm>
            <a:off x="9861553" y="577216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38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69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4529" name="Прямоугольник 237"/>
          <p:cNvSpPr>
            <a:spLocks noChangeArrowheads="1"/>
          </p:cNvSpPr>
          <p:nvPr/>
        </p:nvSpPr>
        <p:spPr bwMode="auto">
          <a:xfrm>
            <a:off x="10210814" y="6045208"/>
            <a:ext cx="2132013" cy="58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4533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30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797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0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/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70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74625" y="1470026"/>
            <a:ext cx="11885613" cy="1959768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8296" tIns="44110" rIns="88296" bIns="44110"/>
          <a:lstStyle/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 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метеорологических явлений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с 12 часов 28 февраля до 18 часов 1 марта  2022 года</a:t>
            </a:r>
          </a:p>
          <a:p>
            <a:pPr indent="447675" algn="just">
              <a:spcAft>
                <a:spcPts val="0"/>
              </a:spcAft>
            </a:pPr>
            <a:r>
              <a:rPr lang="ru-RU" sz="2000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Во второй половине дня 28 февраля, ночью и днем 1 марта 2022 года на территории Республики Татарстан местами ожидается туман (в Казани - ночью и днем 1 марта). </a:t>
            </a:r>
          </a:p>
          <a:p>
            <a:pPr marL="342900" indent="-342900" algn="just">
              <a:spcAft>
                <a:spcPts val="0"/>
              </a:spcAft>
              <a:buFontTx/>
              <a:buChar char="-"/>
            </a:pPr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 </a:t>
            </a:r>
            <a:endParaRPr lang="ru-RU" sz="1400" dirty="0"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endParaRPr lang="ru-RU" sz="1400" dirty="0" smtClean="0">
              <a:latin typeface="Times New Roman"/>
              <a:ea typeface="Times New Roman"/>
            </a:endParaRPr>
          </a:p>
          <a:p>
            <a:pPr indent="447675" algn="just"/>
            <a:r>
              <a:rPr lang="ru-RU" sz="2000" dirty="0" smtClean="0">
                <a:solidFill>
                  <a:srgbClr val="000000"/>
                </a:solidFill>
              </a:rPr>
              <a:t> </a:t>
            </a:r>
            <a:endParaRPr lang="ru-RU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208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88" y="6351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75" y="701676"/>
            <a:ext cx="9275763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126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9" y="265371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513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7" y="3690371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3" y="2806115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4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765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8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34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15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3" y="3066470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8" y="505962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4" y="440000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8" y="4388095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786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316"/>
              <a:ext cx="124400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580"/>
              <a:ext cx="91187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099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5"/>
              <a:ext cx="73500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472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8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2" y="3391914"/>
              <a:ext cx="135602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5" y="5779568"/>
              <a:ext cx="98458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4" y="1815493"/>
              <a:ext cx="96100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572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2" y="3514156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305"/>
              <a:ext cx="102585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2"/>
              <a:ext cx="182767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7" y="3088696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250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752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404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28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39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4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35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50453"/>
              <a:ext cx="3767377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-2…-7,</a:t>
              </a:r>
            </a:p>
            <a:p>
              <a:pPr algn="ctr">
                <a:defRPr/>
              </a:pPr>
              <a:r>
                <a:rPr lang="ru-RU" sz="1800" b="1" dirty="0" smtClean="0">
                  <a:solidFill>
                    <a:srgbClr val="002060"/>
                  </a:solidFill>
                </a:rPr>
                <a:t>при прояснениях до -12</a:t>
              </a:r>
            </a:p>
            <a:p>
              <a:pPr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-2…+1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94282" y="3684815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Прямоугольник 109"/>
            <p:cNvSpPr/>
            <p:nvPr/>
          </p:nvSpPr>
          <p:spPr>
            <a:xfrm>
              <a:off x="6728034" y="2828934"/>
              <a:ext cx="3771308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lvl="0" algn="ctr">
                <a:defRPr/>
              </a:pPr>
              <a:r>
                <a:rPr lang="ru-RU" sz="3500" b="1" dirty="0">
                  <a:solidFill>
                    <a:srgbClr val="002060"/>
                  </a:solidFill>
                </a:rPr>
                <a:t>-2…-7,</a:t>
              </a:r>
            </a:p>
            <a:p>
              <a:pPr lvl="0" algn="ctr">
                <a:defRPr/>
              </a:pPr>
              <a:r>
                <a:rPr lang="ru-RU" sz="1800" b="1" dirty="0">
                  <a:solidFill>
                    <a:srgbClr val="002060"/>
                  </a:solidFill>
                </a:rPr>
                <a:t>при прояснениях до -</a:t>
              </a:r>
              <a:r>
                <a:rPr lang="ru-RU" sz="1800" b="1" dirty="0" smtClean="0">
                  <a:solidFill>
                    <a:srgbClr val="002060"/>
                  </a:solidFill>
                </a:rPr>
                <a:t>10</a:t>
              </a:r>
              <a:endParaRPr lang="ru-RU" sz="1800" b="1" dirty="0">
                <a:solidFill>
                  <a:srgbClr val="002060"/>
                </a:solidFill>
              </a:endParaRPr>
            </a:p>
            <a:p>
              <a:pPr lvl="0"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0…-4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11" name="Прямая соединительная линия 110"/>
            <p:cNvCxnSpPr/>
            <p:nvPr/>
          </p:nvCxnSpPr>
          <p:spPr>
            <a:xfrm>
              <a:off x="6755152" y="3690371"/>
              <a:ext cx="3773273" cy="3175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02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9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7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02" y="687393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4" y="1601788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4" y="2424114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4" y="2414588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4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9" tIns="38416" rIns="76819" bIns="3841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57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38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88" y="2039939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7" name="Прямоугольник 116"/>
          <p:cNvSpPr/>
          <p:nvPr/>
        </p:nvSpPr>
        <p:spPr bwMode="auto">
          <a:xfrm>
            <a:off x="3715550" y="4298214"/>
            <a:ext cx="3043237" cy="134138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206" tIns="38614" rIns="77206" bIns="38614" anchor="ctr"/>
          <a:lstStyle/>
          <a:p>
            <a:pPr lvl="0" algn="ctr">
              <a:defRPr/>
            </a:pPr>
            <a:r>
              <a:rPr lang="ru-RU" sz="3500" b="1" dirty="0" smtClean="0">
                <a:solidFill>
                  <a:srgbClr val="002060"/>
                </a:solidFill>
              </a:rPr>
              <a:t>-2…-7</a:t>
            </a:r>
            <a:endParaRPr lang="ru-RU" sz="3500" b="1" dirty="0">
              <a:solidFill>
                <a:srgbClr val="002060"/>
              </a:solidFill>
            </a:endParaRPr>
          </a:p>
          <a:p>
            <a:pPr lvl="0" algn="ctr">
              <a:defRPr/>
            </a:pPr>
            <a:r>
              <a:rPr lang="ru-RU" sz="3500" b="1" dirty="0" smtClean="0">
                <a:solidFill>
                  <a:srgbClr val="FF0000"/>
                </a:solidFill>
              </a:rPr>
              <a:t>0…-3</a:t>
            </a:r>
            <a:endParaRPr lang="ru-RU" sz="3500" b="1" dirty="0">
              <a:solidFill>
                <a:srgbClr val="FF0000"/>
              </a:solidFill>
            </a:endParaRPr>
          </a:p>
        </p:txBody>
      </p:sp>
      <p:cxnSp>
        <p:nvCxnSpPr>
          <p:cNvPr id="118" name="Прямая соединительная линия 117"/>
          <p:cNvCxnSpPr/>
          <p:nvPr/>
        </p:nvCxnSpPr>
        <p:spPr bwMode="auto">
          <a:xfrm>
            <a:off x="3742537" y="5029994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0" name="Прямоугольник 119"/>
          <p:cNvSpPr/>
          <p:nvPr/>
        </p:nvSpPr>
        <p:spPr>
          <a:xfrm>
            <a:off x="5758786" y="792449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Местами туман </a:t>
            </a:r>
            <a:endParaRPr lang="ru-RU" sz="1200" b="1" dirty="0">
              <a:solidFill>
                <a:srgbClr val="000000"/>
              </a:solidFill>
            </a:endParaRPr>
          </a:p>
        </p:txBody>
      </p:sp>
      <p:pic>
        <p:nvPicPr>
          <p:cNvPr id="134" name="Picture 2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762794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35170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ЭКСПЛУАТАЦИЕЙ И ИСПЫТАНИЯМИ АВИАЦИОННОГО ТРАНСПОРТА)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6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64" y="2737994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0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8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1" y="2482216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8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0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8" y="2065315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1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9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9" y="2496828"/>
            <a:ext cx="93821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78736" y="3029062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1" y="3702595"/>
            <a:ext cx="88106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0" y="384998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7" y="2946694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4" y="4390776"/>
            <a:ext cx="8699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15174"/>
            <a:ext cx="879475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44"/>
            <a:ext cx="882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77" y="3791831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1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07"/>
            <a:ext cx="1310664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3" y="4910236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4" y="5226592"/>
            <a:ext cx="73818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76" y="2133140"/>
            <a:ext cx="110648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9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11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36"/>
            <a:ext cx="5969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1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0542"/>
            <a:ext cx="674688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3"/>
            <a:ext cx="1482726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3" y="3234763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0"/>
            <a:ext cx="1009650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9" y="1760765"/>
            <a:ext cx="490537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7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776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2" y="3760128"/>
            <a:ext cx="869949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8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26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50" tIns="35650" rIns="35650" bIns="35650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ВОЗНИКНОВЕНИЯ ЧРЕЗВЫЧАЙНЫХ СИТУАЦИЙ И ПРОИСШЕСТВИЙ, СВЯЗАННЫХ С ЭКСПЛУАТАЦИЕЙ И ИСПЫТАНИЯМИ АВИАЦИОННОГО ТРАНСПОРТА И НАРУШЕНИЕМ В РАБОТЕ АЭРОПОРТОВ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6" y="5029997"/>
            <a:ext cx="2292058" cy="1666080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7"/>
              <a:ext cx="5186018" cy="27255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44618" y="5293123"/>
            <a:ext cx="1787067" cy="84638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 (ЧС) /нарушениям в работе авиационного транспорта в 2021-2022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13" y="6157126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Зона особого внимания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12" y="5310507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7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7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36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1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8078149" y="345714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6866691" y="468025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7065847" y="3228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0/1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0092" y="315956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5" y="3365934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4317" y="276498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4" y="22947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8704" y="200133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386" y="163613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117" y="451449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9064" y="479851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4212" y="31539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2" y="3167460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30" y="461380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9702" y="39199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5208" y="3592836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2569" y="45595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0995" y="538553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1126" y="602791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606655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9" name="Picture 2" descr="Аэропорт КАЗАНЬ on Twitter: &amp;quot;Дорогие друзья, представляем Вашему вниманию  обновленный логотип международного аэропорта &amp;quot;Казань&amp;quot;  http://t.co/Ez3Mbivbx2&amp;quot; / Twitter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42" b="18641"/>
          <a:stretch/>
        </p:blipFill>
        <p:spPr bwMode="auto">
          <a:xfrm>
            <a:off x="1090322" y="1861779"/>
            <a:ext cx="1177057" cy="727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7" name="Picture 4" descr="Аэропорт Бегишево: расписание рейсов на онлайн-табло, фото, отзывы и адрес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8009" y="2467868"/>
            <a:ext cx="1192994" cy="756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8" name="Picture 6" descr="UWKB Бугульма :: VATRUS - русскоязычный дивизион VATSIM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2719" y="5826366"/>
            <a:ext cx="1260556" cy="7485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9" name="Выноска 2 178"/>
          <p:cNvSpPr/>
          <p:nvPr/>
        </p:nvSpPr>
        <p:spPr>
          <a:xfrm>
            <a:off x="1089821" y="1853127"/>
            <a:ext cx="1177561" cy="748569"/>
          </a:xfrm>
          <a:prstGeom prst="borderCallout2">
            <a:avLst>
              <a:gd name="adj1" fmla="val 100483"/>
              <a:gd name="adj2" fmla="val 49324"/>
              <a:gd name="adj3" fmla="val 184589"/>
              <a:gd name="adj4" fmla="val 147675"/>
              <a:gd name="adj5" fmla="val 185496"/>
              <a:gd name="adj6" fmla="val 148070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80" name="Выноска 2 179"/>
          <p:cNvSpPr/>
          <p:nvPr/>
        </p:nvSpPr>
        <p:spPr>
          <a:xfrm>
            <a:off x="5882719" y="5826366"/>
            <a:ext cx="1260556" cy="748569"/>
          </a:xfrm>
          <a:prstGeom prst="borderCallout2">
            <a:avLst>
              <a:gd name="adj1" fmla="val 49586"/>
              <a:gd name="adj2" fmla="val 98665"/>
              <a:gd name="adj3" fmla="val -25362"/>
              <a:gd name="adj4" fmla="val 142822"/>
              <a:gd name="adj5" fmla="val -25727"/>
              <a:gd name="adj6" fmla="val 143217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1" y="2988081"/>
            <a:ext cx="105987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71" name="Group 3"/>
          <p:cNvGrpSpPr>
            <a:grpSpLocks/>
          </p:cNvGrpSpPr>
          <p:nvPr/>
        </p:nvGrpSpPr>
        <p:grpSpPr bwMode="auto">
          <a:xfrm>
            <a:off x="4399353" y="1677194"/>
            <a:ext cx="278618" cy="224119"/>
            <a:chOff x="4946" y="4705"/>
            <a:chExt cx="254" cy="269"/>
          </a:xfrm>
        </p:grpSpPr>
        <p:sp>
          <p:nvSpPr>
            <p:cNvPr id="17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75" name="Group 3"/>
          <p:cNvGrpSpPr>
            <a:grpSpLocks/>
          </p:cNvGrpSpPr>
          <p:nvPr/>
        </p:nvGrpSpPr>
        <p:grpSpPr bwMode="auto">
          <a:xfrm>
            <a:off x="9994894" y="6355922"/>
            <a:ext cx="278618" cy="224119"/>
            <a:chOff x="4946" y="4705"/>
            <a:chExt cx="254" cy="269"/>
          </a:xfrm>
        </p:grpSpPr>
        <p:sp>
          <p:nvSpPr>
            <p:cNvPr id="17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7" y="6396410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Аэродром</a:t>
            </a:r>
          </a:p>
        </p:txBody>
      </p:sp>
      <p:grpSp>
        <p:nvGrpSpPr>
          <p:cNvPr id="183" name="Group 3"/>
          <p:cNvGrpSpPr>
            <a:grpSpLocks/>
          </p:cNvGrpSpPr>
          <p:nvPr/>
        </p:nvGrpSpPr>
        <p:grpSpPr bwMode="auto">
          <a:xfrm>
            <a:off x="3905711" y="2027965"/>
            <a:ext cx="278618" cy="224119"/>
            <a:chOff x="4946" y="4705"/>
            <a:chExt cx="254" cy="269"/>
          </a:xfrm>
        </p:grpSpPr>
        <p:sp>
          <p:nvSpPr>
            <p:cNvPr id="18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6" name="Group 3"/>
          <p:cNvGrpSpPr>
            <a:grpSpLocks/>
          </p:cNvGrpSpPr>
          <p:nvPr/>
        </p:nvGrpSpPr>
        <p:grpSpPr bwMode="auto">
          <a:xfrm>
            <a:off x="3196871" y="2413861"/>
            <a:ext cx="278618" cy="224119"/>
            <a:chOff x="4946" y="4705"/>
            <a:chExt cx="254" cy="269"/>
          </a:xfrm>
        </p:grpSpPr>
        <p:sp>
          <p:nvSpPr>
            <p:cNvPr id="187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9" name="Group 3"/>
          <p:cNvGrpSpPr>
            <a:grpSpLocks/>
          </p:cNvGrpSpPr>
          <p:nvPr/>
        </p:nvGrpSpPr>
        <p:grpSpPr bwMode="auto">
          <a:xfrm>
            <a:off x="2548289" y="2784351"/>
            <a:ext cx="278618" cy="224119"/>
            <a:chOff x="4946" y="4705"/>
            <a:chExt cx="254" cy="269"/>
          </a:xfrm>
        </p:grpSpPr>
        <p:sp>
          <p:nvSpPr>
            <p:cNvPr id="190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2" name="Group 3"/>
          <p:cNvGrpSpPr>
            <a:grpSpLocks/>
          </p:cNvGrpSpPr>
          <p:nvPr/>
        </p:nvGrpSpPr>
        <p:grpSpPr bwMode="auto">
          <a:xfrm>
            <a:off x="2375454" y="3421393"/>
            <a:ext cx="278618" cy="224119"/>
            <a:chOff x="4946" y="4705"/>
            <a:chExt cx="254" cy="269"/>
          </a:xfrm>
        </p:grpSpPr>
        <p:sp>
          <p:nvSpPr>
            <p:cNvPr id="193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5" name="Group 3"/>
          <p:cNvGrpSpPr>
            <a:grpSpLocks/>
          </p:cNvGrpSpPr>
          <p:nvPr/>
        </p:nvGrpSpPr>
        <p:grpSpPr bwMode="auto">
          <a:xfrm>
            <a:off x="2760708" y="4574396"/>
            <a:ext cx="278618" cy="224119"/>
            <a:chOff x="4946" y="4705"/>
            <a:chExt cx="254" cy="269"/>
          </a:xfrm>
        </p:grpSpPr>
        <p:sp>
          <p:nvSpPr>
            <p:cNvPr id="19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8" name="Group 3"/>
          <p:cNvGrpSpPr>
            <a:grpSpLocks/>
          </p:cNvGrpSpPr>
          <p:nvPr/>
        </p:nvGrpSpPr>
        <p:grpSpPr bwMode="auto">
          <a:xfrm>
            <a:off x="3671124" y="4844109"/>
            <a:ext cx="278618" cy="224119"/>
            <a:chOff x="4946" y="4705"/>
            <a:chExt cx="254" cy="269"/>
          </a:xfrm>
        </p:grpSpPr>
        <p:sp>
          <p:nvSpPr>
            <p:cNvPr id="199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1" name="Group 3"/>
          <p:cNvGrpSpPr>
            <a:grpSpLocks/>
          </p:cNvGrpSpPr>
          <p:nvPr/>
        </p:nvGrpSpPr>
        <p:grpSpPr bwMode="auto">
          <a:xfrm>
            <a:off x="6330094" y="4677857"/>
            <a:ext cx="278618" cy="224119"/>
            <a:chOff x="4946" y="4705"/>
            <a:chExt cx="254" cy="269"/>
          </a:xfrm>
        </p:grpSpPr>
        <p:sp>
          <p:nvSpPr>
            <p:cNvPr id="20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4" name="Group 3"/>
          <p:cNvGrpSpPr>
            <a:grpSpLocks/>
          </p:cNvGrpSpPr>
          <p:nvPr/>
        </p:nvGrpSpPr>
        <p:grpSpPr bwMode="auto">
          <a:xfrm>
            <a:off x="8325930" y="6190514"/>
            <a:ext cx="278618" cy="224119"/>
            <a:chOff x="4946" y="4705"/>
            <a:chExt cx="254" cy="269"/>
          </a:xfrm>
        </p:grpSpPr>
        <p:sp>
          <p:nvSpPr>
            <p:cNvPr id="205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8150897" y="4669266"/>
            <a:ext cx="278618" cy="224119"/>
            <a:chOff x="4946" y="4705"/>
            <a:chExt cx="254" cy="269"/>
          </a:xfrm>
        </p:grpSpPr>
        <p:sp>
          <p:nvSpPr>
            <p:cNvPr id="208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0" name="Group 3"/>
          <p:cNvGrpSpPr>
            <a:grpSpLocks/>
          </p:cNvGrpSpPr>
          <p:nvPr/>
        </p:nvGrpSpPr>
        <p:grpSpPr bwMode="auto">
          <a:xfrm>
            <a:off x="7492684" y="4007898"/>
            <a:ext cx="278618" cy="224119"/>
            <a:chOff x="4946" y="4705"/>
            <a:chExt cx="254" cy="269"/>
          </a:xfrm>
        </p:grpSpPr>
        <p:sp>
          <p:nvSpPr>
            <p:cNvPr id="211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3" name="Group 3"/>
          <p:cNvGrpSpPr>
            <a:grpSpLocks/>
          </p:cNvGrpSpPr>
          <p:nvPr/>
        </p:nvGrpSpPr>
        <p:grpSpPr bwMode="auto">
          <a:xfrm>
            <a:off x="8287150" y="3228774"/>
            <a:ext cx="278618" cy="224119"/>
            <a:chOff x="4946" y="4705"/>
            <a:chExt cx="254" cy="269"/>
          </a:xfrm>
        </p:grpSpPr>
        <p:sp>
          <p:nvSpPr>
            <p:cNvPr id="21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24" name="Выноска 2 223"/>
          <p:cNvSpPr/>
          <p:nvPr/>
        </p:nvSpPr>
        <p:spPr>
          <a:xfrm>
            <a:off x="5175250" y="2464057"/>
            <a:ext cx="1177561" cy="748569"/>
          </a:xfrm>
          <a:prstGeom prst="borderCallout2">
            <a:avLst>
              <a:gd name="adj1" fmla="val 49586"/>
              <a:gd name="adj2" fmla="val 98665"/>
              <a:gd name="adj3" fmla="val 50984"/>
              <a:gd name="adj4" fmla="val 146866"/>
              <a:gd name="adj5" fmla="val 53164"/>
              <a:gd name="adj6" fmla="val 159395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218" name="Овал 217"/>
          <p:cNvSpPr>
            <a:spLocks noChangeAspect="1"/>
          </p:cNvSpPr>
          <p:nvPr/>
        </p:nvSpPr>
        <p:spPr bwMode="auto">
          <a:xfrm>
            <a:off x="7645541" y="563710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758786" y="957071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Местами туман </a:t>
            </a:r>
            <a:endParaRPr lang="ru-RU" sz="1200" b="1" dirty="0">
              <a:solidFill>
                <a:srgbClr val="000000"/>
              </a:solidFill>
            </a:endParaRPr>
          </a:p>
        </p:txBody>
      </p:sp>
      <p:pic>
        <p:nvPicPr>
          <p:cNvPr id="220" name="Picture 2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905315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35561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(СВЯЗАННЫЕ С ОГРАНИЧЕНИЕМ ДВИЖЕНИЯ НА АВТОМОБИЛЬНЫХ ДОРОГАХ)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5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57" y="273799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1" y="308939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2" y="152438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8" y="1723444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95" y="248221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2" y="4017405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265491" y="2658142"/>
            <a:ext cx="1298508" cy="1194338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7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7" y="2065308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35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2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2" y="2496822"/>
            <a:ext cx="938213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56702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5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5" y="3702589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55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196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3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6" y="2820194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116940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527403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8464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36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3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3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3" y="176814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719883" y="3219599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38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874716" y="3969626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179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2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24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21521"/>
            <a:ext cx="131066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36" y="4954198"/>
            <a:ext cx="1284917" cy="10244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30131" y="4954198"/>
            <a:ext cx="960034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5" name="Полилиния 334"/>
          <p:cNvSpPr/>
          <p:nvPr/>
        </p:nvSpPr>
        <p:spPr>
          <a:xfrm>
            <a:off x="7847806" y="5410994"/>
            <a:ext cx="790998" cy="1260739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69" y="2133134"/>
            <a:ext cx="110648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3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84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873380" y="3651976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2" y="271065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7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5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6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7" y="3447058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631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57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294606" y="3321328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598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4"/>
            <a:ext cx="1009650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3" y="1768481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529842" y="3981975"/>
            <a:ext cx="706278" cy="33855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  <a:endParaRPr lang="ru-RU" b="1" dirty="0" smtClean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402227" y="6020594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86" y="3767842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5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7347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80" tIns="35680" rIns="35680" bIns="35680">
            <a:spAutoFit/>
          </a:bodyPr>
          <a:lstStyle/>
          <a:p>
            <a:pPr algn="ctr"/>
            <a:r>
              <a:rPr lang="ru-RU" altLang="ru-RU" sz="1200" dirty="0" smtClean="0">
                <a:solidFill>
                  <a:srgbClr val="000000"/>
                </a:solidFill>
              </a:rPr>
              <a:t>СУЩЕСТВУЕТ ВЕРОЯТНОСТЬ ВВЕДЕНИЯ ВРЕМЕННЫХ ОГРАНИЧЕНИЙ ДЛЯ ДВИЖЕНИЯ ПАССАЖИРСКИХ АВТОБУСОВ, МАРШРУТНЫХ ТАКСИ, ЛЕГКОВЫХ ТАКСИ, ГРУЗОВОГО ТРАНСПОРТА НА УЧАСТКАХ АВТОМОБИЛЬНОЙ ДОРОГИ ОБЩЕГО ПОЛЬЗОВАНИЯ ФЕДЕРАЛЬНОГО ЗНАЧЕНИЯ</a:t>
            </a:r>
            <a:endParaRPr lang="ru-RU" altLang="ru-RU" sz="1200" dirty="0">
              <a:solidFill>
                <a:srgbClr val="000000"/>
              </a:solidFill>
            </a:endParaRP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3" y="5029994"/>
            <a:ext cx="2292058" cy="1666081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29694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26993" y="5328841"/>
            <a:ext cx="1787068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560">
              <a:defRPr/>
            </a:pPr>
            <a:r>
              <a:rPr lang="ru-RU" sz="1000" kern="0" dirty="0" smtClean="0">
                <a:solidFill>
                  <a:prstClr val="black"/>
                </a:solidFill>
                <a:cs typeface="Times New Roman" pitchFamily="18" charset="0"/>
              </a:rPr>
              <a:t>Кол-во водимых ограничений на  автодорогах федерального и регионального значения в 2021-2022 гг.</a:t>
            </a:r>
            <a:endParaRPr lang="ru-RU" sz="10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06" y="6080929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Зона особого </a:t>
            </a:r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внимания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06" y="531050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0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1" y="206693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0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1" y="149543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5" y="146686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4679" y="382762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3" y="336593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5607" y="266329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3" y="229475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6088" y="286662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1" y="3167460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29" y="461380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006" y="4072326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6430" y="463273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4354" y="542328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12464" y="563959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59903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0" y="6396407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Федеральная автодорога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1712415" y="2812912"/>
            <a:ext cx="7496629" cy="860563"/>
          </a:xfrm>
          <a:custGeom>
            <a:avLst/>
            <a:gdLst>
              <a:gd name="connsiteX0" fmla="*/ 0 w 7418717"/>
              <a:gd name="connsiteY0" fmla="*/ 319177 h 888521"/>
              <a:gd name="connsiteX1" fmla="*/ 345056 w 7418717"/>
              <a:gd name="connsiteY1" fmla="*/ 379562 h 888521"/>
              <a:gd name="connsiteX2" fmla="*/ 517585 w 7418717"/>
              <a:gd name="connsiteY2" fmla="*/ 370936 h 888521"/>
              <a:gd name="connsiteX3" fmla="*/ 569343 w 7418717"/>
              <a:gd name="connsiteY3" fmla="*/ 405442 h 888521"/>
              <a:gd name="connsiteX4" fmla="*/ 690113 w 7418717"/>
              <a:gd name="connsiteY4" fmla="*/ 362310 h 888521"/>
              <a:gd name="connsiteX5" fmla="*/ 819509 w 7418717"/>
              <a:gd name="connsiteY5" fmla="*/ 301925 h 888521"/>
              <a:gd name="connsiteX6" fmla="*/ 862641 w 7418717"/>
              <a:gd name="connsiteY6" fmla="*/ 198408 h 888521"/>
              <a:gd name="connsiteX7" fmla="*/ 923026 w 7418717"/>
              <a:gd name="connsiteY7" fmla="*/ 138023 h 888521"/>
              <a:gd name="connsiteX8" fmla="*/ 1086928 w 7418717"/>
              <a:gd name="connsiteY8" fmla="*/ 120770 h 888521"/>
              <a:gd name="connsiteX9" fmla="*/ 1199071 w 7418717"/>
              <a:gd name="connsiteY9" fmla="*/ 25879 h 888521"/>
              <a:gd name="connsiteX10" fmla="*/ 1380226 w 7418717"/>
              <a:gd name="connsiteY10" fmla="*/ 0 h 888521"/>
              <a:gd name="connsiteX11" fmla="*/ 1552754 w 7418717"/>
              <a:gd name="connsiteY11" fmla="*/ 25879 h 888521"/>
              <a:gd name="connsiteX12" fmla="*/ 1699403 w 7418717"/>
              <a:gd name="connsiteY12" fmla="*/ 146649 h 888521"/>
              <a:gd name="connsiteX13" fmla="*/ 1777041 w 7418717"/>
              <a:gd name="connsiteY13" fmla="*/ 267419 h 888521"/>
              <a:gd name="connsiteX14" fmla="*/ 1889185 w 7418717"/>
              <a:gd name="connsiteY14" fmla="*/ 414068 h 888521"/>
              <a:gd name="connsiteX15" fmla="*/ 2130724 w 7418717"/>
              <a:gd name="connsiteY15" fmla="*/ 474453 h 888521"/>
              <a:gd name="connsiteX16" fmla="*/ 2268747 w 7418717"/>
              <a:gd name="connsiteY16" fmla="*/ 526211 h 888521"/>
              <a:gd name="connsiteX17" fmla="*/ 2268747 w 7418717"/>
              <a:gd name="connsiteY17" fmla="*/ 526211 h 888521"/>
              <a:gd name="connsiteX18" fmla="*/ 2613803 w 7418717"/>
              <a:gd name="connsiteY18" fmla="*/ 465826 h 888521"/>
              <a:gd name="connsiteX19" fmla="*/ 2881222 w 7418717"/>
              <a:gd name="connsiteY19" fmla="*/ 422694 h 888521"/>
              <a:gd name="connsiteX20" fmla="*/ 3019245 w 7418717"/>
              <a:gd name="connsiteY20" fmla="*/ 422694 h 888521"/>
              <a:gd name="connsiteX21" fmla="*/ 3329796 w 7418717"/>
              <a:gd name="connsiteY21" fmla="*/ 508959 h 888521"/>
              <a:gd name="connsiteX22" fmla="*/ 3597215 w 7418717"/>
              <a:gd name="connsiteY22" fmla="*/ 560717 h 888521"/>
              <a:gd name="connsiteX23" fmla="*/ 4054415 w 7418717"/>
              <a:gd name="connsiteY23" fmla="*/ 500332 h 888521"/>
              <a:gd name="connsiteX24" fmla="*/ 4261449 w 7418717"/>
              <a:gd name="connsiteY24" fmla="*/ 457200 h 888521"/>
              <a:gd name="connsiteX25" fmla="*/ 4485735 w 7418717"/>
              <a:gd name="connsiteY25" fmla="*/ 353683 h 888521"/>
              <a:gd name="connsiteX26" fmla="*/ 4718649 w 7418717"/>
              <a:gd name="connsiteY26" fmla="*/ 215660 h 888521"/>
              <a:gd name="connsiteX27" fmla="*/ 4925683 w 7418717"/>
              <a:gd name="connsiteY27" fmla="*/ 207034 h 888521"/>
              <a:gd name="connsiteX28" fmla="*/ 5063705 w 7418717"/>
              <a:gd name="connsiteY28" fmla="*/ 276045 h 888521"/>
              <a:gd name="connsiteX29" fmla="*/ 5227607 w 7418717"/>
              <a:gd name="connsiteY29" fmla="*/ 293298 h 888521"/>
              <a:gd name="connsiteX30" fmla="*/ 5417388 w 7418717"/>
              <a:gd name="connsiteY30" fmla="*/ 284672 h 888521"/>
              <a:gd name="connsiteX31" fmla="*/ 5641675 w 7418717"/>
              <a:gd name="connsiteY31" fmla="*/ 267419 h 888521"/>
              <a:gd name="connsiteX32" fmla="*/ 5650301 w 7418717"/>
              <a:gd name="connsiteY32" fmla="*/ 241540 h 888521"/>
              <a:gd name="connsiteX33" fmla="*/ 5865962 w 7418717"/>
              <a:gd name="connsiteY33" fmla="*/ 224287 h 888521"/>
              <a:gd name="connsiteX34" fmla="*/ 5960852 w 7418717"/>
              <a:gd name="connsiteY34" fmla="*/ 224287 h 888521"/>
              <a:gd name="connsiteX35" fmla="*/ 6124754 w 7418717"/>
              <a:gd name="connsiteY35" fmla="*/ 284672 h 888521"/>
              <a:gd name="connsiteX36" fmla="*/ 6374920 w 7418717"/>
              <a:gd name="connsiteY36" fmla="*/ 379562 h 888521"/>
              <a:gd name="connsiteX37" fmla="*/ 6564701 w 7418717"/>
              <a:gd name="connsiteY37" fmla="*/ 543464 h 888521"/>
              <a:gd name="connsiteX38" fmla="*/ 6590581 w 7418717"/>
              <a:gd name="connsiteY38" fmla="*/ 646981 h 888521"/>
              <a:gd name="connsiteX39" fmla="*/ 6702724 w 7418717"/>
              <a:gd name="connsiteY39" fmla="*/ 664234 h 888521"/>
              <a:gd name="connsiteX40" fmla="*/ 6892505 w 7418717"/>
              <a:gd name="connsiteY40" fmla="*/ 759125 h 888521"/>
              <a:gd name="connsiteX41" fmla="*/ 7004649 w 7418717"/>
              <a:gd name="connsiteY41" fmla="*/ 759125 h 888521"/>
              <a:gd name="connsiteX42" fmla="*/ 7297947 w 7418717"/>
              <a:gd name="connsiteY42" fmla="*/ 845389 h 888521"/>
              <a:gd name="connsiteX43" fmla="*/ 7418717 w 7418717"/>
              <a:gd name="connsiteY43" fmla="*/ 888521 h 888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418717" h="888521">
                <a:moveTo>
                  <a:pt x="0" y="319177"/>
                </a:moveTo>
                <a:lnTo>
                  <a:pt x="345056" y="379562"/>
                </a:lnTo>
                <a:lnTo>
                  <a:pt x="517585" y="370936"/>
                </a:lnTo>
                <a:lnTo>
                  <a:pt x="569343" y="405442"/>
                </a:lnTo>
                <a:lnTo>
                  <a:pt x="690113" y="362310"/>
                </a:lnTo>
                <a:lnTo>
                  <a:pt x="819509" y="301925"/>
                </a:lnTo>
                <a:lnTo>
                  <a:pt x="862641" y="198408"/>
                </a:lnTo>
                <a:lnTo>
                  <a:pt x="923026" y="138023"/>
                </a:lnTo>
                <a:lnTo>
                  <a:pt x="1086928" y="120770"/>
                </a:lnTo>
                <a:lnTo>
                  <a:pt x="1199071" y="25879"/>
                </a:lnTo>
                <a:lnTo>
                  <a:pt x="1380226" y="0"/>
                </a:lnTo>
                <a:lnTo>
                  <a:pt x="1552754" y="25879"/>
                </a:lnTo>
                <a:lnTo>
                  <a:pt x="1699403" y="146649"/>
                </a:lnTo>
                <a:lnTo>
                  <a:pt x="1777041" y="267419"/>
                </a:lnTo>
                <a:lnTo>
                  <a:pt x="1889185" y="414068"/>
                </a:lnTo>
                <a:lnTo>
                  <a:pt x="2130724" y="474453"/>
                </a:lnTo>
                <a:lnTo>
                  <a:pt x="2268747" y="526211"/>
                </a:lnTo>
                <a:lnTo>
                  <a:pt x="2268747" y="526211"/>
                </a:lnTo>
                <a:lnTo>
                  <a:pt x="2613803" y="465826"/>
                </a:lnTo>
                <a:lnTo>
                  <a:pt x="2881222" y="422694"/>
                </a:lnTo>
                <a:lnTo>
                  <a:pt x="3019245" y="422694"/>
                </a:lnTo>
                <a:lnTo>
                  <a:pt x="3329796" y="508959"/>
                </a:lnTo>
                <a:lnTo>
                  <a:pt x="3597215" y="560717"/>
                </a:lnTo>
                <a:lnTo>
                  <a:pt x="4054415" y="500332"/>
                </a:lnTo>
                <a:lnTo>
                  <a:pt x="4261449" y="457200"/>
                </a:lnTo>
                <a:lnTo>
                  <a:pt x="4485735" y="353683"/>
                </a:lnTo>
                <a:lnTo>
                  <a:pt x="4718649" y="215660"/>
                </a:lnTo>
                <a:lnTo>
                  <a:pt x="4925683" y="207034"/>
                </a:lnTo>
                <a:lnTo>
                  <a:pt x="5063705" y="276045"/>
                </a:lnTo>
                <a:lnTo>
                  <a:pt x="5227607" y="293298"/>
                </a:lnTo>
                <a:lnTo>
                  <a:pt x="5417388" y="284672"/>
                </a:lnTo>
                <a:lnTo>
                  <a:pt x="5641675" y="267419"/>
                </a:lnTo>
                <a:lnTo>
                  <a:pt x="5650301" y="241540"/>
                </a:lnTo>
                <a:lnTo>
                  <a:pt x="5865962" y="224287"/>
                </a:lnTo>
                <a:lnTo>
                  <a:pt x="5960852" y="224287"/>
                </a:lnTo>
                <a:lnTo>
                  <a:pt x="6124754" y="284672"/>
                </a:lnTo>
                <a:lnTo>
                  <a:pt x="6374920" y="379562"/>
                </a:lnTo>
                <a:lnTo>
                  <a:pt x="6564701" y="543464"/>
                </a:lnTo>
                <a:lnTo>
                  <a:pt x="6590581" y="646981"/>
                </a:lnTo>
                <a:lnTo>
                  <a:pt x="6702724" y="664234"/>
                </a:lnTo>
                <a:lnTo>
                  <a:pt x="6892505" y="759125"/>
                </a:lnTo>
                <a:lnTo>
                  <a:pt x="7004649" y="759125"/>
                </a:lnTo>
                <a:lnTo>
                  <a:pt x="7297947" y="845389"/>
                </a:lnTo>
                <a:lnTo>
                  <a:pt x="7418717" y="888521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7" name="TextBox 31"/>
          <p:cNvSpPr txBox="1">
            <a:spLocks noChangeArrowheads="1"/>
          </p:cNvSpPr>
          <p:nvPr/>
        </p:nvSpPr>
        <p:spPr bwMode="auto">
          <a:xfrm>
            <a:off x="374065" y="3082051"/>
            <a:ext cx="998085" cy="218198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50" b="1" dirty="0" smtClean="0">
                <a:solidFill>
                  <a:srgbClr val="000000"/>
                </a:solidFill>
              </a:rPr>
              <a:t>М-7 «</a:t>
            </a:r>
            <a:r>
              <a:rPr lang="ru-RU" altLang="ru-RU" sz="1000" b="1" dirty="0" smtClean="0">
                <a:solidFill>
                  <a:srgbClr val="000000"/>
                </a:solidFill>
              </a:rPr>
              <a:t>ВОЛГА</a:t>
            </a:r>
            <a:r>
              <a:rPr lang="ru-RU" altLang="ru-RU" sz="1050" b="1" dirty="0" smtClean="0">
                <a:solidFill>
                  <a:srgbClr val="000000"/>
                </a:solidFill>
              </a:rPr>
              <a:t>»</a:t>
            </a:r>
            <a:endParaRPr lang="ru-RU" altLang="ru-RU" sz="1050" b="1" dirty="0">
              <a:solidFill>
                <a:srgbClr val="00000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1657350" y="3149600"/>
            <a:ext cx="933450" cy="2076450"/>
          </a:xfrm>
          <a:custGeom>
            <a:avLst/>
            <a:gdLst>
              <a:gd name="connsiteX0" fmla="*/ 819150 w 933450"/>
              <a:gd name="connsiteY0" fmla="*/ 0 h 2076450"/>
              <a:gd name="connsiteX1" fmla="*/ 920750 w 933450"/>
              <a:gd name="connsiteY1" fmla="*/ 25400 h 2076450"/>
              <a:gd name="connsiteX2" fmla="*/ 933450 w 933450"/>
              <a:gd name="connsiteY2" fmla="*/ 57150 h 2076450"/>
              <a:gd name="connsiteX3" fmla="*/ 787400 w 933450"/>
              <a:gd name="connsiteY3" fmla="*/ 209550 h 2076450"/>
              <a:gd name="connsiteX4" fmla="*/ 711200 w 933450"/>
              <a:gd name="connsiteY4" fmla="*/ 374650 h 2076450"/>
              <a:gd name="connsiteX5" fmla="*/ 704850 w 933450"/>
              <a:gd name="connsiteY5" fmla="*/ 596900 h 2076450"/>
              <a:gd name="connsiteX6" fmla="*/ 508000 w 933450"/>
              <a:gd name="connsiteY6" fmla="*/ 742950 h 2076450"/>
              <a:gd name="connsiteX7" fmla="*/ 558800 w 933450"/>
              <a:gd name="connsiteY7" fmla="*/ 1066800 h 2076450"/>
              <a:gd name="connsiteX8" fmla="*/ 539750 w 933450"/>
              <a:gd name="connsiteY8" fmla="*/ 1123950 h 2076450"/>
              <a:gd name="connsiteX9" fmla="*/ 469900 w 933450"/>
              <a:gd name="connsiteY9" fmla="*/ 1130300 h 2076450"/>
              <a:gd name="connsiteX10" fmla="*/ 400050 w 933450"/>
              <a:gd name="connsiteY10" fmla="*/ 1206500 h 2076450"/>
              <a:gd name="connsiteX11" fmla="*/ 304800 w 933450"/>
              <a:gd name="connsiteY11" fmla="*/ 1428750 h 2076450"/>
              <a:gd name="connsiteX12" fmla="*/ 114300 w 933450"/>
              <a:gd name="connsiteY12" fmla="*/ 1543050 h 2076450"/>
              <a:gd name="connsiteX13" fmla="*/ 88900 w 933450"/>
              <a:gd name="connsiteY13" fmla="*/ 1600200 h 2076450"/>
              <a:gd name="connsiteX14" fmla="*/ 107950 w 933450"/>
              <a:gd name="connsiteY14" fmla="*/ 1720850 h 2076450"/>
              <a:gd name="connsiteX15" fmla="*/ 69850 w 933450"/>
              <a:gd name="connsiteY15" fmla="*/ 1898650 h 2076450"/>
              <a:gd name="connsiteX16" fmla="*/ 0 w 933450"/>
              <a:gd name="connsiteY16" fmla="*/ 2076450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33450" h="2076450">
                <a:moveTo>
                  <a:pt x="819150" y="0"/>
                </a:moveTo>
                <a:lnTo>
                  <a:pt x="920750" y="25400"/>
                </a:lnTo>
                <a:lnTo>
                  <a:pt x="933450" y="57150"/>
                </a:lnTo>
                <a:lnTo>
                  <a:pt x="787400" y="209550"/>
                </a:lnTo>
                <a:lnTo>
                  <a:pt x="711200" y="374650"/>
                </a:lnTo>
                <a:lnTo>
                  <a:pt x="704850" y="596900"/>
                </a:lnTo>
                <a:lnTo>
                  <a:pt x="508000" y="742950"/>
                </a:lnTo>
                <a:lnTo>
                  <a:pt x="558800" y="1066800"/>
                </a:lnTo>
                <a:lnTo>
                  <a:pt x="539750" y="1123950"/>
                </a:lnTo>
                <a:lnTo>
                  <a:pt x="469900" y="1130300"/>
                </a:lnTo>
                <a:lnTo>
                  <a:pt x="400050" y="1206500"/>
                </a:lnTo>
                <a:lnTo>
                  <a:pt x="304800" y="1428750"/>
                </a:lnTo>
                <a:lnTo>
                  <a:pt x="114300" y="1543050"/>
                </a:lnTo>
                <a:lnTo>
                  <a:pt x="88900" y="1600200"/>
                </a:lnTo>
                <a:lnTo>
                  <a:pt x="107950" y="1720850"/>
                </a:lnTo>
                <a:lnTo>
                  <a:pt x="69850" y="1898650"/>
                </a:lnTo>
                <a:lnTo>
                  <a:pt x="0" y="20764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8" name="TextBox 31"/>
          <p:cNvSpPr txBox="1">
            <a:spLocks noChangeArrowheads="1"/>
          </p:cNvSpPr>
          <p:nvPr/>
        </p:nvSpPr>
        <p:spPr bwMode="auto">
          <a:xfrm>
            <a:off x="1822784" y="5607627"/>
            <a:ext cx="1999962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Р-241 «КАЗАНЬ-УЛЬЯНОВСК»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2954867" y="3115733"/>
            <a:ext cx="5693840" cy="3434562"/>
          </a:xfrm>
          <a:custGeom>
            <a:avLst/>
            <a:gdLst>
              <a:gd name="connsiteX0" fmla="*/ 0 w 5613400"/>
              <a:gd name="connsiteY0" fmla="*/ 0 h 3479800"/>
              <a:gd name="connsiteX1" fmla="*/ 33866 w 5613400"/>
              <a:gd name="connsiteY1" fmla="*/ 101600 h 3479800"/>
              <a:gd name="connsiteX2" fmla="*/ 228600 w 5613400"/>
              <a:gd name="connsiteY2" fmla="*/ 203200 h 3479800"/>
              <a:gd name="connsiteX3" fmla="*/ 330200 w 5613400"/>
              <a:gd name="connsiteY3" fmla="*/ 228600 h 3479800"/>
              <a:gd name="connsiteX4" fmla="*/ 440266 w 5613400"/>
              <a:gd name="connsiteY4" fmla="*/ 355600 h 3479800"/>
              <a:gd name="connsiteX5" fmla="*/ 626533 w 5613400"/>
              <a:gd name="connsiteY5" fmla="*/ 491067 h 3479800"/>
              <a:gd name="connsiteX6" fmla="*/ 719666 w 5613400"/>
              <a:gd name="connsiteY6" fmla="*/ 660400 h 3479800"/>
              <a:gd name="connsiteX7" fmla="*/ 812800 w 5613400"/>
              <a:gd name="connsiteY7" fmla="*/ 736600 h 3479800"/>
              <a:gd name="connsiteX8" fmla="*/ 914400 w 5613400"/>
              <a:gd name="connsiteY8" fmla="*/ 787400 h 3479800"/>
              <a:gd name="connsiteX9" fmla="*/ 965200 w 5613400"/>
              <a:gd name="connsiteY9" fmla="*/ 880534 h 3479800"/>
              <a:gd name="connsiteX10" fmla="*/ 1024466 w 5613400"/>
              <a:gd name="connsiteY10" fmla="*/ 914400 h 3479800"/>
              <a:gd name="connsiteX11" fmla="*/ 1371600 w 5613400"/>
              <a:gd name="connsiteY11" fmla="*/ 939800 h 3479800"/>
              <a:gd name="connsiteX12" fmla="*/ 1532466 w 5613400"/>
              <a:gd name="connsiteY12" fmla="*/ 922867 h 3479800"/>
              <a:gd name="connsiteX13" fmla="*/ 1735666 w 5613400"/>
              <a:gd name="connsiteY13" fmla="*/ 812800 h 3479800"/>
              <a:gd name="connsiteX14" fmla="*/ 1896533 w 5613400"/>
              <a:gd name="connsiteY14" fmla="*/ 762000 h 3479800"/>
              <a:gd name="connsiteX15" fmla="*/ 1998133 w 5613400"/>
              <a:gd name="connsiteY15" fmla="*/ 872067 h 3479800"/>
              <a:gd name="connsiteX16" fmla="*/ 2175933 w 5613400"/>
              <a:gd name="connsiteY16" fmla="*/ 1032934 h 3479800"/>
              <a:gd name="connsiteX17" fmla="*/ 2362200 w 5613400"/>
              <a:gd name="connsiteY17" fmla="*/ 1109134 h 3479800"/>
              <a:gd name="connsiteX18" fmla="*/ 2794000 w 5613400"/>
              <a:gd name="connsiteY18" fmla="*/ 1109134 h 3479800"/>
              <a:gd name="connsiteX19" fmla="*/ 2946400 w 5613400"/>
              <a:gd name="connsiteY19" fmla="*/ 1176867 h 3479800"/>
              <a:gd name="connsiteX20" fmla="*/ 3352800 w 5613400"/>
              <a:gd name="connsiteY20" fmla="*/ 1413934 h 3479800"/>
              <a:gd name="connsiteX21" fmla="*/ 3462866 w 5613400"/>
              <a:gd name="connsiteY21" fmla="*/ 1515534 h 3479800"/>
              <a:gd name="connsiteX22" fmla="*/ 3547533 w 5613400"/>
              <a:gd name="connsiteY22" fmla="*/ 1600200 h 3479800"/>
              <a:gd name="connsiteX23" fmla="*/ 3674533 w 5613400"/>
              <a:gd name="connsiteY23" fmla="*/ 1744134 h 3479800"/>
              <a:gd name="connsiteX24" fmla="*/ 3818466 w 5613400"/>
              <a:gd name="connsiteY24" fmla="*/ 1862667 h 3479800"/>
              <a:gd name="connsiteX25" fmla="*/ 3970866 w 5613400"/>
              <a:gd name="connsiteY25" fmla="*/ 1947334 h 3479800"/>
              <a:gd name="connsiteX26" fmla="*/ 3996266 w 5613400"/>
              <a:gd name="connsiteY26" fmla="*/ 2032000 h 3479800"/>
              <a:gd name="connsiteX27" fmla="*/ 4097866 w 5613400"/>
              <a:gd name="connsiteY27" fmla="*/ 2082800 h 3479800"/>
              <a:gd name="connsiteX28" fmla="*/ 4224866 w 5613400"/>
              <a:gd name="connsiteY28" fmla="*/ 2099734 h 3479800"/>
              <a:gd name="connsiteX29" fmla="*/ 4411133 w 5613400"/>
              <a:gd name="connsiteY29" fmla="*/ 2184400 h 3479800"/>
              <a:gd name="connsiteX30" fmla="*/ 4648200 w 5613400"/>
              <a:gd name="connsiteY30" fmla="*/ 2345267 h 3479800"/>
              <a:gd name="connsiteX31" fmla="*/ 5003800 w 5613400"/>
              <a:gd name="connsiteY31" fmla="*/ 2599267 h 3479800"/>
              <a:gd name="connsiteX32" fmla="*/ 5113866 w 5613400"/>
              <a:gd name="connsiteY32" fmla="*/ 2667000 h 3479800"/>
              <a:gd name="connsiteX33" fmla="*/ 5215466 w 5613400"/>
              <a:gd name="connsiteY33" fmla="*/ 2675467 h 3479800"/>
              <a:gd name="connsiteX34" fmla="*/ 5283200 w 5613400"/>
              <a:gd name="connsiteY34" fmla="*/ 2963334 h 3479800"/>
              <a:gd name="connsiteX35" fmla="*/ 5469466 w 5613400"/>
              <a:gd name="connsiteY35" fmla="*/ 3310467 h 3479800"/>
              <a:gd name="connsiteX36" fmla="*/ 5613400 w 5613400"/>
              <a:gd name="connsiteY36" fmla="*/ 3479800 h 34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13400" h="3479800">
                <a:moveTo>
                  <a:pt x="0" y="0"/>
                </a:moveTo>
                <a:lnTo>
                  <a:pt x="33866" y="101600"/>
                </a:lnTo>
                <a:lnTo>
                  <a:pt x="228600" y="203200"/>
                </a:lnTo>
                <a:lnTo>
                  <a:pt x="330200" y="228600"/>
                </a:lnTo>
                <a:lnTo>
                  <a:pt x="440266" y="355600"/>
                </a:lnTo>
                <a:lnTo>
                  <a:pt x="626533" y="491067"/>
                </a:lnTo>
                <a:lnTo>
                  <a:pt x="719666" y="660400"/>
                </a:lnTo>
                <a:lnTo>
                  <a:pt x="812800" y="736600"/>
                </a:lnTo>
                <a:lnTo>
                  <a:pt x="914400" y="787400"/>
                </a:lnTo>
                <a:lnTo>
                  <a:pt x="965200" y="880534"/>
                </a:lnTo>
                <a:lnTo>
                  <a:pt x="1024466" y="914400"/>
                </a:lnTo>
                <a:lnTo>
                  <a:pt x="1371600" y="939800"/>
                </a:lnTo>
                <a:lnTo>
                  <a:pt x="1532466" y="922867"/>
                </a:lnTo>
                <a:lnTo>
                  <a:pt x="1735666" y="812800"/>
                </a:lnTo>
                <a:lnTo>
                  <a:pt x="1896533" y="762000"/>
                </a:lnTo>
                <a:lnTo>
                  <a:pt x="1998133" y="872067"/>
                </a:lnTo>
                <a:lnTo>
                  <a:pt x="2175933" y="1032934"/>
                </a:lnTo>
                <a:lnTo>
                  <a:pt x="2362200" y="1109134"/>
                </a:lnTo>
                <a:lnTo>
                  <a:pt x="2794000" y="1109134"/>
                </a:lnTo>
                <a:lnTo>
                  <a:pt x="2946400" y="1176867"/>
                </a:lnTo>
                <a:lnTo>
                  <a:pt x="3352800" y="1413934"/>
                </a:lnTo>
                <a:lnTo>
                  <a:pt x="3462866" y="1515534"/>
                </a:lnTo>
                <a:lnTo>
                  <a:pt x="3547533" y="1600200"/>
                </a:lnTo>
                <a:lnTo>
                  <a:pt x="3674533" y="1744134"/>
                </a:lnTo>
                <a:lnTo>
                  <a:pt x="3818466" y="1862667"/>
                </a:lnTo>
                <a:lnTo>
                  <a:pt x="3970866" y="1947334"/>
                </a:lnTo>
                <a:lnTo>
                  <a:pt x="3996266" y="2032000"/>
                </a:lnTo>
                <a:lnTo>
                  <a:pt x="4097866" y="2082800"/>
                </a:lnTo>
                <a:lnTo>
                  <a:pt x="4224866" y="2099734"/>
                </a:lnTo>
                <a:lnTo>
                  <a:pt x="4411133" y="2184400"/>
                </a:lnTo>
                <a:lnTo>
                  <a:pt x="4648200" y="2345267"/>
                </a:lnTo>
                <a:lnTo>
                  <a:pt x="5003800" y="2599267"/>
                </a:lnTo>
                <a:lnTo>
                  <a:pt x="5113866" y="2667000"/>
                </a:lnTo>
                <a:lnTo>
                  <a:pt x="5215466" y="2675467"/>
                </a:lnTo>
                <a:lnTo>
                  <a:pt x="5283200" y="2963334"/>
                </a:lnTo>
                <a:lnTo>
                  <a:pt x="5469466" y="3310467"/>
                </a:lnTo>
                <a:lnTo>
                  <a:pt x="5613400" y="347980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9" name="TextBox 31"/>
          <p:cNvSpPr txBox="1">
            <a:spLocks noChangeArrowheads="1"/>
          </p:cNvSpPr>
          <p:nvPr/>
        </p:nvSpPr>
        <p:spPr bwMode="auto">
          <a:xfrm>
            <a:off x="7636413" y="6473351"/>
            <a:ext cx="1863706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Р-239 «КАЗАНЬ-ОРЕНБУРГ»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220" name="TextBox 31"/>
          <p:cNvSpPr txBox="1">
            <a:spLocks noChangeArrowheads="1"/>
          </p:cNvSpPr>
          <p:nvPr/>
        </p:nvSpPr>
        <p:spPr bwMode="auto">
          <a:xfrm>
            <a:off x="8641430" y="3778469"/>
            <a:ext cx="958010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М-7 «ВОЛГА»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5892800" y="5401733"/>
            <a:ext cx="3784600" cy="1270000"/>
          </a:xfrm>
          <a:custGeom>
            <a:avLst/>
            <a:gdLst>
              <a:gd name="connsiteX0" fmla="*/ 0 w 3784600"/>
              <a:gd name="connsiteY0" fmla="*/ 1270000 h 1270000"/>
              <a:gd name="connsiteX1" fmla="*/ 220133 w 3784600"/>
              <a:gd name="connsiteY1" fmla="*/ 1193800 h 1270000"/>
              <a:gd name="connsiteX2" fmla="*/ 524933 w 3784600"/>
              <a:gd name="connsiteY2" fmla="*/ 1185334 h 1270000"/>
              <a:gd name="connsiteX3" fmla="*/ 736600 w 3784600"/>
              <a:gd name="connsiteY3" fmla="*/ 1134534 h 1270000"/>
              <a:gd name="connsiteX4" fmla="*/ 872067 w 3784600"/>
              <a:gd name="connsiteY4" fmla="*/ 1083734 h 1270000"/>
              <a:gd name="connsiteX5" fmla="*/ 1244600 w 3784600"/>
              <a:gd name="connsiteY5" fmla="*/ 1066800 h 1270000"/>
              <a:gd name="connsiteX6" fmla="*/ 1354667 w 3784600"/>
              <a:gd name="connsiteY6" fmla="*/ 1049867 h 1270000"/>
              <a:gd name="connsiteX7" fmla="*/ 1524000 w 3784600"/>
              <a:gd name="connsiteY7" fmla="*/ 931334 h 1270000"/>
              <a:gd name="connsiteX8" fmla="*/ 1727200 w 3784600"/>
              <a:gd name="connsiteY8" fmla="*/ 778934 h 1270000"/>
              <a:gd name="connsiteX9" fmla="*/ 1896533 w 3784600"/>
              <a:gd name="connsiteY9" fmla="*/ 694267 h 1270000"/>
              <a:gd name="connsiteX10" fmla="*/ 2065867 w 3784600"/>
              <a:gd name="connsiteY10" fmla="*/ 651934 h 1270000"/>
              <a:gd name="connsiteX11" fmla="*/ 2150533 w 3784600"/>
              <a:gd name="connsiteY11" fmla="*/ 508000 h 1270000"/>
              <a:gd name="connsiteX12" fmla="*/ 2252133 w 3784600"/>
              <a:gd name="connsiteY12" fmla="*/ 381000 h 1270000"/>
              <a:gd name="connsiteX13" fmla="*/ 2379133 w 3784600"/>
              <a:gd name="connsiteY13" fmla="*/ 321734 h 1270000"/>
              <a:gd name="connsiteX14" fmla="*/ 2497667 w 3784600"/>
              <a:gd name="connsiteY14" fmla="*/ 279400 h 1270000"/>
              <a:gd name="connsiteX15" fmla="*/ 2582333 w 3784600"/>
              <a:gd name="connsiteY15" fmla="*/ 279400 h 1270000"/>
              <a:gd name="connsiteX16" fmla="*/ 2650067 w 3784600"/>
              <a:gd name="connsiteY16" fmla="*/ 338667 h 1270000"/>
              <a:gd name="connsiteX17" fmla="*/ 2683933 w 3784600"/>
              <a:gd name="connsiteY17" fmla="*/ 364067 h 1270000"/>
              <a:gd name="connsiteX18" fmla="*/ 2895600 w 3784600"/>
              <a:gd name="connsiteY18" fmla="*/ 321734 h 1270000"/>
              <a:gd name="connsiteX19" fmla="*/ 3242733 w 3784600"/>
              <a:gd name="connsiteY19" fmla="*/ 237067 h 1270000"/>
              <a:gd name="connsiteX20" fmla="*/ 3318933 w 3784600"/>
              <a:gd name="connsiteY20" fmla="*/ 203200 h 1270000"/>
              <a:gd name="connsiteX21" fmla="*/ 3412067 w 3784600"/>
              <a:gd name="connsiteY21" fmla="*/ 194734 h 1270000"/>
              <a:gd name="connsiteX22" fmla="*/ 3462867 w 3784600"/>
              <a:gd name="connsiteY22" fmla="*/ 152400 h 1270000"/>
              <a:gd name="connsiteX23" fmla="*/ 3564467 w 3784600"/>
              <a:gd name="connsiteY23" fmla="*/ 127000 h 1270000"/>
              <a:gd name="connsiteX24" fmla="*/ 3649133 w 3784600"/>
              <a:gd name="connsiteY24" fmla="*/ 110067 h 1270000"/>
              <a:gd name="connsiteX25" fmla="*/ 3784600 w 3784600"/>
              <a:gd name="connsiteY25" fmla="*/ 0 h 127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784600" h="1270000">
                <a:moveTo>
                  <a:pt x="0" y="1270000"/>
                </a:moveTo>
                <a:lnTo>
                  <a:pt x="220133" y="1193800"/>
                </a:lnTo>
                <a:lnTo>
                  <a:pt x="524933" y="1185334"/>
                </a:lnTo>
                <a:lnTo>
                  <a:pt x="736600" y="1134534"/>
                </a:lnTo>
                <a:lnTo>
                  <a:pt x="872067" y="1083734"/>
                </a:lnTo>
                <a:lnTo>
                  <a:pt x="1244600" y="1066800"/>
                </a:lnTo>
                <a:lnTo>
                  <a:pt x="1354667" y="1049867"/>
                </a:lnTo>
                <a:lnTo>
                  <a:pt x="1524000" y="931334"/>
                </a:lnTo>
                <a:lnTo>
                  <a:pt x="1727200" y="778934"/>
                </a:lnTo>
                <a:lnTo>
                  <a:pt x="1896533" y="694267"/>
                </a:lnTo>
                <a:lnTo>
                  <a:pt x="2065867" y="651934"/>
                </a:lnTo>
                <a:lnTo>
                  <a:pt x="2150533" y="508000"/>
                </a:lnTo>
                <a:lnTo>
                  <a:pt x="2252133" y="381000"/>
                </a:lnTo>
                <a:lnTo>
                  <a:pt x="2379133" y="321734"/>
                </a:lnTo>
                <a:lnTo>
                  <a:pt x="2497667" y="279400"/>
                </a:lnTo>
                <a:lnTo>
                  <a:pt x="2582333" y="279400"/>
                </a:lnTo>
                <a:lnTo>
                  <a:pt x="2650067" y="338667"/>
                </a:lnTo>
                <a:lnTo>
                  <a:pt x="2683933" y="364067"/>
                </a:lnTo>
                <a:lnTo>
                  <a:pt x="2895600" y="321734"/>
                </a:lnTo>
                <a:lnTo>
                  <a:pt x="3242733" y="237067"/>
                </a:lnTo>
                <a:lnTo>
                  <a:pt x="3318933" y="203200"/>
                </a:lnTo>
                <a:lnTo>
                  <a:pt x="3412067" y="194734"/>
                </a:lnTo>
                <a:lnTo>
                  <a:pt x="3462867" y="152400"/>
                </a:lnTo>
                <a:lnTo>
                  <a:pt x="3564467" y="127000"/>
                </a:lnTo>
                <a:lnTo>
                  <a:pt x="3649133" y="110067"/>
                </a:lnTo>
                <a:lnTo>
                  <a:pt x="378460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21" name="TextBox 31"/>
          <p:cNvSpPr txBox="1">
            <a:spLocks noChangeArrowheads="1"/>
          </p:cNvSpPr>
          <p:nvPr/>
        </p:nvSpPr>
        <p:spPr bwMode="auto">
          <a:xfrm>
            <a:off x="6158687" y="6175140"/>
            <a:ext cx="865036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М-5 «УРАЛ»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6857206" y="3201194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  <a:endParaRPr lang="ru-RU" sz="1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3" name="Прямоугольник 222"/>
          <p:cNvSpPr/>
          <p:nvPr/>
        </p:nvSpPr>
        <p:spPr>
          <a:xfrm>
            <a:off x="3630806" y="2957312"/>
            <a:ext cx="73501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870292" y="3353594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2479676" y="2553229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1303906" y="2658141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307105" y="3902809"/>
            <a:ext cx="81062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075640" y="4320529"/>
            <a:ext cx="112768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588121" y="4118640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pic>
        <p:nvPicPr>
          <p:cNvPr id="2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7229" y="375243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1064" y="379808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691" y="444628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3" name="Прямоугольник 232"/>
          <p:cNvSpPr/>
          <p:nvPr/>
        </p:nvSpPr>
        <p:spPr>
          <a:xfrm>
            <a:off x="7597524" y="5226586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pic>
        <p:nvPicPr>
          <p:cNvPr id="2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581" y="34757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041" y="30185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0372" y="2957312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Полилиния 5"/>
          <p:cNvSpPr/>
          <p:nvPr/>
        </p:nvSpPr>
        <p:spPr>
          <a:xfrm>
            <a:off x="9963150" y="6477794"/>
            <a:ext cx="314325" cy="19050"/>
          </a:xfrm>
          <a:custGeom>
            <a:avLst/>
            <a:gdLst>
              <a:gd name="connsiteX0" fmla="*/ 0 w 314325"/>
              <a:gd name="connsiteY0" fmla="*/ 19050 h 19050"/>
              <a:gd name="connsiteX1" fmla="*/ 314325 w 314325"/>
              <a:gd name="connsiteY1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4325" h="19050">
                <a:moveTo>
                  <a:pt x="0" y="19050"/>
                </a:moveTo>
                <a:lnTo>
                  <a:pt x="314325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7" name="Полилиния 6"/>
          <p:cNvSpPr/>
          <p:nvPr/>
        </p:nvSpPr>
        <p:spPr>
          <a:xfrm>
            <a:off x="9134475" y="3676650"/>
            <a:ext cx="552450" cy="66675"/>
          </a:xfrm>
          <a:custGeom>
            <a:avLst/>
            <a:gdLst>
              <a:gd name="connsiteX0" fmla="*/ 0 w 552450"/>
              <a:gd name="connsiteY0" fmla="*/ 0 h 66675"/>
              <a:gd name="connsiteX1" fmla="*/ 152400 w 552450"/>
              <a:gd name="connsiteY1" fmla="*/ 0 h 66675"/>
              <a:gd name="connsiteX2" fmla="*/ 285750 w 552450"/>
              <a:gd name="connsiteY2" fmla="*/ 0 h 66675"/>
              <a:gd name="connsiteX3" fmla="*/ 400050 w 552450"/>
              <a:gd name="connsiteY3" fmla="*/ 28575 h 66675"/>
              <a:gd name="connsiteX4" fmla="*/ 400050 w 552450"/>
              <a:gd name="connsiteY4" fmla="*/ 28575 h 66675"/>
              <a:gd name="connsiteX5" fmla="*/ 552450 w 552450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450" h="66675">
                <a:moveTo>
                  <a:pt x="0" y="0"/>
                </a:moveTo>
                <a:lnTo>
                  <a:pt x="152400" y="0"/>
                </a:lnTo>
                <a:lnTo>
                  <a:pt x="285750" y="0"/>
                </a:lnTo>
                <a:lnTo>
                  <a:pt x="400050" y="28575"/>
                </a:lnTo>
                <a:lnTo>
                  <a:pt x="400050" y="28575"/>
                </a:lnTo>
                <a:lnTo>
                  <a:pt x="552450" y="66675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1590675" y="5210175"/>
            <a:ext cx="266700" cy="819150"/>
          </a:xfrm>
          <a:custGeom>
            <a:avLst/>
            <a:gdLst>
              <a:gd name="connsiteX0" fmla="*/ 47625 w 266700"/>
              <a:gd name="connsiteY0" fmla="*/ 0 h 819150"/>
              <a:gd name="connsiteX1" fmla="*/ 0 w 266700"/>
              <a:gd name="connsiteY1" fmla="*/ 28575 h 819150"/>
              <a:gd name="connsiteX2" fmla="*/ 0 w 266700"/>
              <a:gd name="connsiteY2" fmla="*/ 142875 h 819150"/>
              <a:gd name="connsiteX3" fmla="*/ 19050 w 266700"/>
              <a:gd name="connsiteY3" fmla="*/ 247650 h 819150"/>
              <a:gd name="connsiteX4" fmla="*/ 66675 w 266700"/>
              <a:gd name="connsiteY4" fmla="*/ 304800 h 819150"/>
              <a:gd name="connsiteX5" fmla="*/ 95250 w 266700"/>
              <a:gd name="connsiteY5" fmla="*/ 381000 h 819150"/>
              <a:gd name="connsiteX6" fmla="*/ 104775 w 266700"/>
              <a:gd name="connsiteY6" fmla="*/ 533400 h 819150"/>
              <a:gd name="connsiteX7" fmla="*/ 123825 w 266700"/>
              <a:gd name="connsiteY7" fmla="*/ 676275 h 819150"/>
              <a:gd name="connsiteX8" fmla="*/ 171450 w 266700"/>
              <a:gd name="connsiteY8" fmla="*/ 733425 h 819150"/>
              <a:gd name="connsiteX9" fmla="*/ 238125 w 266700"/>
              <a:gd name="connsiteY9" fmla="*/ 790575 h 819150"/>
              <a:gd name="connsiteX10" fmla="*/ 266700 w 266700"/>
              <a:gd name="connsiteY10" fmla="*/ 81915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6700" h="819150">
                <a:moveTo>
                  <a:pt x="47625" y="0"/>
                </a:moveTo>
                <a:lnTo>
                  <a:pt x="0" y="28575"/>
                </a:lnTo>
                <a:lnTo>
                  <a:pt x="0" y="142875"/>
                </a:lnTo>
                <a:lnTo>
                  <a:pt x="19050" y="247650"/>
                </a:lnTo>
                <a:lnTo>
                  <a:pt x="66675" y="304800"/>
                </a:lnTo>
                <a:lnTo>
                  <a:pt x="95250" y="381000"/>
                </a:lnTo>
                <a:lnTo>
                  <a:pt x="104775" y="533400"/>
                </a:lnTo>
                <a:lnTo>
                  <a:pt x="123825" y="676275"/>
                </a:lnTo>
                <a:lnTo>
                  <a:pt x="171450" y="733425"/>
                </a:lnTo>
                <a:lnTo>
                  <a:pt x="238125" y="790575"/>
                </a:lnTo>
                <a:lnTo>
                  <a:pt x="266700" y="8191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352425" y="2438400"/>
            <a:ext cx="1200150" cy="609600"/>
          </a:xfrm>
          <a:custGeom>
            <a:avLst/>
            <a:gdLst>
              <a:gd name="connsiteX0" fmla="*/ 0 w 1200150"/>
              <a:gd name="connsiteY0" fmla="*/ 0 h 609600"/>
              <a:gd name="connsiteX1" fmla="*/ 142875 w 1200150"/>
              <a:gd name="connsiteY1" fmla="*/ 28575 h 609600"/>
              <a:gd name="connsiteX2" fmla="*/ 190500 w 1200150"/>
              <a:gd name="connsiteY2" fmla="*/ 123825 h 609600"/>
              <a:gd name="connsiteX3" fmla="*/ 247650 w 1200150"/>
              <a:gd name="connsiteY3" fmla="*/ 180975 h 609600"/>
              <a:gd name="connsiteX4" fmla="*/ 314325 w 1200150"/>
              <a:gd name="connsiteY4" fmla="*/ 295275 h 609600"/>
              <a:gd name="connsiteX5" fmla="*/ 371475 w 1200150"/>
              <a:gd name="connsiteY5" fmla="*/ 428625 h 609600"/>
              <a:gd name="connsiteX6" fmla="*/ 371475 w 1200150"/>
              <a:gd name="connsiteY6" fmla="*/ 428625 h 609600"/>
              <a:gd name="connsiteX7" fmla="*/ 495300 w 1200150"/>
              <a:gd name="connsiteY7" fmla="*/ 504825 h 609600"/>
              <a:gd name="connsiteX8" fmla="*/ 561975 w 1200150"/>
              <a:gd name="connsiteY8" fmla="*/ 542925 h 609600"/>
              <a:gd name="connsiteX9" fmla="*/ 714375 w 1200150"/>
              <a:gd name="connsiteY9" fmla="*/ 590550 h 609600"/>
              <a:gd name="connsiteX10" fmla="*/ 781050 w 1200150"/>
              <a:gd name="connsiteY10" fmla="*/ 609600 h 609600"/>
              <a:gd name="connsiteX11" fmla="*/ 914400 w 1200150"/>
              <a:gd name="connsiteY11" fmla="*/ 552450 h 609600"/>
              <a:gd name="connsiteX12" fmla="*/ 1000125 w 1200150"/>
              <a:gd name="connsiteY12" fmla="*/ 533400 h 609600"/>
              <a:gd name="connsiteX13" fmla="*/ 1095375 w 1200150"/>
              <a:gd name="connsiteY13" fmla="*/ 533400 h 609600"/>
              <a:gd name="connsiteX14" fmla="*/ 1095375 w 1200150"/>
              <a:gd name="connsiteY14" fmla="*/ 533400 h 609600"/>
              <a:gd name="connsiteX15" fmla="*/ 1171575 w 1200150"/>
              <a:gd name="connsiteY15" fmla="*/ 571500 h 609600"/>
              <a:gd name="connsiteX16" fmla="*/ 1200150 w 1200150"/>
              <a:gd name="connsiteY16" fmla="*/ 5715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00150" h="609600">
                <a:moveTo>
                  <a:pt x="0" y="0"/>
                </a:moveTo>
                <a:lnTo>
                  <a:pt x="142875" y="28575"/>
                </a:lnTo>
                <a:lnTo>
                  <a:pt x="190500" y="123825"/>
                </a:lnTo>
                <a:lnTo>
                  <a:pt x="247650" y="180975"/>
                </a:lnTo>
                <a:lnTo>
                  <a:pt x="314325" y="295275"/>
                </a:lnTo>
                <a:lnTo>
                  <a:pt x="371475" y="428625"/>
                </a:lnTo>
                <a:lnTo>
                  <a:pt x="371475" y="428625"/>
                </a:lnTo>
                <a:lnTo>
                  <a:pt x="495300" y="504825"/>
                </a:lnTo>
                <a:lnTo>
                  <a:pt x="561975" y="542925"/>
                </a:lnTo>
                <a:lnTo>
                  <a:pt x="714375" y="590550"/>
                </a:lnTo>
                <a:lnTo>
                  <a:pt x="781050" y="609600"/>
                </a:lnTo>
                <a:lnTo>
                  <a:pt x="914400" y="552450"/>
                </a:lnTo>
                <a:lnTo>
                  <a:pt x="1000125" y="533400"/>
                </a:lnTo>
                <a:lnTo>
                  <a:pt x="1095375" y="533400"/>
                </a:lnTo>
                <a:lnTo>
                  <a:pt x="1095375" y="533400"/>
                </a:lnTo>
                <a:lnTo>
                  <a:pt x="1171575" y="571500"/>
                </a:lnTo>
                <a:lnTo>
                  <a:pt x="1200150" y="57150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0" name="Полилиния 9"/>
          <p:cNvSpPr/>
          <p:nvPr/>
        </p:nvSpPr>
        <p:spPr>
          <a:xfrm>
            <a:off x="1533526" y="3000375"/>
            <a:ext cx="195484" cy="115358"/>
          </a:xfrm>
          <a:custGeom>
            <a:avLst/>
            <a:gdLst>
              <a:gd name="connsiteX0" fmla="*/ 0 w 200025"/>
              <a:gd name="connsiteY0" fmla="*/ 0 h 133350"/>
              <a:gd name="connsiteX1" fmla="*/ 57150 w 200025"/>
              <a:gd name="connsiteY1" fmla="*/ 9525 h 133350"/>
              <a:gd name="connsiteX2" fmla="*/ 123825 w 200025"/>
              <a:gd name="connsiteY2" fmla="*/ 19050 h 133350"/>
              <a:gd name="connsiteX3" fmla="*/ 161925 w 200025"/>
              <a:gd name="connsiteY3" fmla="*/ 66675 h 133350"/>
              <a:gd name="connsiteX4" fmla="*/ 200025 w 200025"/>
              <a:gd name="connsiteY4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025" h="133350">
                <a:moveTo>
                  <a:pt x="0" y="0"/>
                </a:moveTo>
                <a:lnTo>
                  <a:pt x="57150" y="9525"/>
                </a:lnTo>
                <a:lnTo>
                  <a:pt x="123825" y="19050"/>
                </a:lnTo>
                <a:lnTo>
                  <a:pt x="161925" y="66675"/>
                </a:lnTo>
                <a:lnTo>
                  <a:pt x="200025" y="1333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1" name="Полилиния 10"/>
          <p:cNvSpPr/>
          <p:nvPr/>
        </p:nvSpPr>
        <p:spPr>
          <a:xfrm>
            <a:off x="2447925" y="3133725"/>
            <a:ext cx="57150" cy="28575"/>
          </a:xfrm>
          <a:custGeom>
            <a:avLst/>
            <a:gdLst>
              <a:gd name="connsiteX0" fmla="*/ 57150 w 57150"/>
              <a:gd name="connsiteY0" fmla="*/ 28575 h 28575"/>
              <a:gd name="connsiteX1" fmla="*/ 0 w 57150"/>
              <a:gd name="connsiteY1" fmla="*/ 0 h 2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7150" h="28575">
                <a:moveTo>
                  <a:pt x="57150" y="28575"/>
                </a:moveTo>
                <a:lnTo>
                  <a:pt x="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37" name="Rectangle 58"/>
          <p:cNvSpPr>
            <a:spLocks noChangeArrowheads="1"/>
          </p:cNvSpPr>
          <p:nvPr/>
        </p:nvSpPr>
        <p:spPr bwMode="auto">
          <a:xfrm>
            <a:off x="388898" y="6172994"/>
            <a:ext cx="5404155" cy="50811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square" lIns="106934" tIns="53478" rIns="106934" bIns="53478">
            <a:spAutoFit/>
          </a:bodyPr>
          <a:lstStyle/>
          <a:p>
            <a:pPr algn="just" defTabSz="1032999"/>
            <a:r>
              <a:rPr lang="ru-RU" altLang="ru-RU" sz="1300" b="1" dirty="0">
                <a:solidFill>
                  <a:srgbClr val="000000"/>
                </a:solidFill>
              </a:rPr>
              <a:t>В 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готовности находится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174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пункта обогрева, из них:                                       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145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стационарных,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19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мобильных и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10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1300" b="1" dirty="0">
                <a:solidFill>
                  <a:srgbClr val="000000"/>
                </a:solidFill>
              </a:rPr>
              <a:t>подвижных пунктов 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обогрева.</a:t>
            </a:r>
            <a:endParaRPr lang="ru-RU" altLang="ru-RU" sz="1300" b="1" dirty="0">
              <a:solidFill>
                <a:srgbClr val="000000"/>
              </a:solidFill>
            </a:endParaRP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 bwMode="auto">
          <a:xfrm>
            <a:off x="9916203" y="533264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/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0" name="Text Box 149"/>
          <p:cNvSpPr txBox="1">
            <a:spLocks noChangeArrowheads="1"/>
          </p:cNvSpPr>
          <p:nvPr/>
        </p:nvSpPr>
        <p:spPr bwMode="auto">
          <a:xfrm>
            <a:off x="1701228" y="2852807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/>
              <a:t>735 км</a:t>
            </a:r>
          </a:p>
        </p:txBody>
      </p:sp>
      <p:sp>
        <p:nvSpPr>
          <p:cNvPr id="241" name="Text Box 149"/>
          <p:cNvSpPr txBox="1">
            <a:spLocks noChangeArrowheads="1"/>
          </p:cNvSpPr>
          <p:nvPr/>
        </p:nvSpPr>
        <p:spPr bwMode="auto">
          <a:xfrm>
            <a:off x="9159620" y="3470642"/>
            <a:ext cx="495334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729613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700" b="1" kern="0" dirty="0" smtClean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1168  км</a:t>
            </a:r>
            <a:endParaRPr lang="ru-RU" sz="1600" b="1" kern="0" dirty="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2" name="Text Box 149"/>
          <p:cNvSpPr txBox="1">
            <a:spLocks noChangeArrowheads="1"/>
          </p:cNvSpPr>
          <p:nvPr/>
        </p:nvSpPr>
        <p:spPr bwMode="auto">
          <a:xfrm>
            <a:off x="8549655" y="5529083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1280 </a:t>
            </a:r>
            <a:r>
              <a:rPr lang="ru-RU" dirty="0"/>
              <a:t>км</a:t>
            </a:r>
          </a:p>
        </p:txBody>
      </p:sp>
      <p:sp>
        <p:nvSpPr>
          <p:cNvPr id="243" name="Text Box 149"/>
          <p:cNvSpPr txBox="1">
            <a:spLocks noChangeArrowheads="1"/>
          </p:cNvSpPr>
          <p:nvPr/>
        </p:nvSpPr>
        <p:spPr bwMode="auto">
          <a:xfrm>
            <a:off x="7482795" y="5929927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1239 км</a:t>
            </a:r>
            <a:endParaRPr lang="ru-RU" dirty="0"/>
          </a:p>
        </p:txBody>
      </p:sp>
      <p:sp>
        <p:nvSpPr>
          <p:cNvPr id="249" name="Text Box 149"/>
          <p:cNvSpPr txBox="1">
            <a:spLocks noChangeArrowheads="1"/>
          </p:cNvSpPr>
          <p:nvPr/>
        </p:nvSpPr>
        <p:spPr bwMode="auto">
          <a:xfrm>
            <a:off x="1699419" y="5258898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137 км</a:t>
            </a:r>
            <a:endParaRPr lang="ru-RU" dirty="0"/>
          </a:p>
        </p:txBody>
      </p:sp>
      <p:sp>
        <p:nvSpPr>
          <p:cNvPr id="251" name="Text Box 149"/>
          <p:cNvSpPr txBox="1">
            <a:spLocks noChangeArrowheads="1"/>
          </p:cNvSpPr>
          <p:nvPr/>
        </p:nvSpPr>
        <p:spPr bwMode="auto">
          <a:xfrm>
            <a:off x="8648707" y="6253808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399 км</a:t>
            </a:r>
            <a:endParaRPr lang="ru-RU" dirty="0"/>
          </a:p>
        </p:txBody>
      </p:sp>
      <p:cxnSp>
        <p:nvCxnSpPr>
          <p:cNvPr id="13" name="Прямая со стрелкой 12"/>
          <p:cNvCxnSpPr>
            <a:endCxn id="9" idx="11"/>
          </p:cNvCxnSpPr>
          <p:nvPr/>
        </p:nvCxnSpPr>
        <p:spPr>
          <a:xfrm>
            <a:off x="931829" y="2439670"/>
            <a:ext cx="334996" cy="551180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7" name="Овал 256"/>
          <p:cNvSpPr>
            <a:spLocks noChangeAspect="1"/>
          </p:cNvSpPr>
          <p:nvPr/>
        </p:nvSpPr>
        <p:spPr bwMode="auto">
          <a:xfrm>
            <a:off x="682178" y="213313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 bwMode="auto">
          <a:xfrm>
            <a:off x="9120436" y="495169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60" name="Прямая со стрелкой 259"/>
          <p:cNvCxnSpPr>
            <a:endCxn id="5" idx="19"/>
          </p:cNvCxnSpPr>
          <p:nvPr/>
        </p:nvCxnSpPr>
        <p:spPr>
          <a:xfrm flipH="1">
            <a:off x="9135533" y="5277647"/>
            <a:ext cx="154032" cy="361153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 стрелкой 266"/>
          <p:cNvCxnSpPr>
            <a:endCxn id="8" idx="5"/>
          </p:cNvCxnSpPr>
          <p:nvPr/>
        </p:nvCxnSpPr>
        <p:spPr>
          <a:xfrm flipV="1">
            <a:off x="1099327" y="5591175"/>
            <a:ext cx="586598" cy="119242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Овал 269"/>
          <p:cNvSpPr>
            <a:spLocks noChangeAspect="1"/>
          </p:cNvSpPr>
          <p:nvPr/>
        </p:nvSpPr>
        <p:spPr bwMode="auto">
          <a:xfrm>
            <a:off x="745970" y="556676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71" name="Прямая со стрелкой 270"/>
          <p:cNvCxnSpPr>
            <a:stCxn id="331" idx="34"/>
            <a:endCxn id="4" idx="22"/>
          </p:cNvCxnSpPr>
          <p:nvPr/>
        </p:nvCxnSpPr>
        <p:spPr>
          <a:xfrm flipV="1">
            <a:off x="6219469" y="4695130"/>
            <a:ext cx="333767" cy="840986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Овал 271"/>
          <p:cNvSpPr>
            <a:spLocks noChangeAspect="1"/>
          </p:cNvSpPr>
          <p:nvPr/>
        </p:nvSpPr>
        <p:spPr bwMode="auto">
          <a:xfrm>
            <a:off x="5961063" y="553513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6692" y="270790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4" name="Прямоугольник 273"/>
          <p:cNvSpPr/>
          <p:nvPr/>
        </p:nvSpPr>
        <p:spPr>
          <a:xfrm>
            <a:off x="4752478" y="4748375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pic>
        <p:nvPicPr>
          <p:cNvPr id="16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4326" y="2717379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0" name="Прямоугольник 169"/>
          <p:cNvSpPr/>
          <p:nvPr/>
        </p:nvSpPr>
        <p:spPr>
          <a:xfrm>
            <a:off x="5758786" y="877804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Местами туман </a:t>
            </a:r>
            <a:endParaRPr lang="ru-RU" sz="1200" b="1" dirty="0">
              <a:solidFill>
                <a:srgbClr val="000000"/>
              </a:solidFill>
            </a:endParaRPr>
          </a:p>
        </p:txBody>
      </p:sp>
      <p:pic>
        <p:nvPicPr>
          <p:cNvPr id="171" name="Picture 2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848149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64010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794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63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4" y="14038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9" tIns="38574" rIns="77139" bIns="38574" anchor="ctr"/>
          <a:lstStyle/>
          <a:p>
            <a:pPr algn="ctr" defTabSz="773039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52" tIns="27465" rIns="54952" bIns="2746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71" tIns="38538" rIns="77071" bIns="3853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56" y="120173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1505"/>
              <a:ext cx="84232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1029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44503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808"/>
              <a:ext cx="640090" cy="18415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30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2" y="3701803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43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68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899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23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3"/>
              <a:ext cx="108579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0854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13"/>
              <a:ext cx="144314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50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25642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2223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4"/>
              <a:ext cx="73433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0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2" y="4836876"/>
              <a:ext cx="1095615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0" y="3414461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1" y="3428750"/>
              <a:ext cx="1702326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3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6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5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5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9" y="2093648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5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03675"/>
              <a:ext cx="9856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4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8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02" y="788988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08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76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25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02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081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7" tIns="38336" rIns="76657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50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7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07" y="1466850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88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26"/>
            <a:ext cx="1916112" cy="652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7" tIns="38318" rIns="76617" bIns="3831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</a:t>
            </a:r>
            <a:r>
              <a:rPr lang="ru-RU" alt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феврале месяце </a:t>
            </a: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76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6" y="6430986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5"/>
            <a:ext cx="1962150" cy="3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1" tIns="45544" rIns="91091" bIns="4554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19" y="3137487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20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2994" y="2668590"/>
            <a:ext cx="2151063" cy="210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60" tIns="35860" rIns="35860" bIns="358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5758786" y="877804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Местами туман </a:t>
            </a:r>
            <a:endParaRPr lang="ru-RU" sz="1200" b="1" dirty="0">
              <a:solidFill>
                <a:srgbClr val="000000"/>
              </a:solidFill>
            </a:endParaRPr>
          </a:p>
        </p:txBody>
      </p:sp>
      <p:pic>
        <p:nvPicPr>
          <p:cNvPr id="233" name="Picture 2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848149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56812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72"/>
          <a:stretch/>
        </p:blipFill>
        <p:spPr bwMode="auto">
          <a:xfrm>
            <a:off x="22237" y="838208"/>
            <a:ext cx="9425769" cy="59914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80" name="Прямоугольная выноска 200"/>
          <p:cNvSpPr>
            <a:spLocks noChangeArrowheads="1"/>
          </p:cNvSpPr>
          <p:nvPr/>
        </p:nvSpPr>
        <p:spPr bwMode="auto">
          <a:xfrm>
            <a:off x="3446030" y="3012267"/>
            <a:ext cx="1389844" cy="258960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3578" tIns="36788" rIns="73578" bIns="36788">
            <a:spAutoFit/>
          </a:bodyPr>
          <a:lstStyle/>
          <a:p>
            <a:pPr algn="ctr"/>
            <a:r>
              <a:rPr lang="ru-RU" altLang="ru-RU" sz="1200" b="1" dirty="0">
                <a:solidFill>
                  <a:srgbClr val="000000"/>
                </a:solidFill>
                <a:cs typeface="Times New Roman" pitchFamily="18" charset="0"/>
              </a:rPr>
              <a:t>г. </a:t>
            </a:r>
            <a:r>
              <a:rPr lang="ru-RU" altLang="ru-RU" sz="1200" b="1" dirty="0" smtClean="0">
                <a:solidFill>
                  <a:srgbClr val="000000"/>
                </a:solidFill>
                <a:cs typeface="Times New Roman" pitchFamily="18" charset="0"/>
              </a:rPr>
              <a:t>Зеленодольск</a:t>
            </a:r>
            <a:endParaRPr lang="ru-RU" altLang="ru-RU" sz="12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5705487" y="838208"/>
            <a:ext cx="352425" cy="733424"/>
          </a:xfrm>
          <a:custGeom>
            <a:avLst/>
            <a:gdLst>
              <a:gd name="connsiteX0" fmla="*/ 352425 w 352425"/>
              <a:gd name="connsiteY0" fmla="*/ 0 h 733425"/>
              <a:gd name="connsiteX1" fmla="*/ 0 w 352425"/>
              <a:gd name="connsiteY1" fmla="*/ 733425 h 733425"/>
              <a:gd name="connsiteX2" fmla="*/ 9525 w 352425"/>
              <a:gd name="connsiteY2" fmla="*/ 581025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2425" h="733425">
                <a:moveTo>
                  <a:pt x="352425" y="0"/>
                </a:moveTo>
                <a:lnTo>
                  <a:pt x="0" y="733425"/>
                </a:lnTo>
                <a:lnTo>
                  <a:pt x="9525" y="581025"/>
                </a:lnTo>
              </a:path>
            </a:pathLst>
          </a:cu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64" tIns="45632" rIns="91264" bIns="45632"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75784" name="Text Box 182"/>
          <p:cNvSpPr txBox="1">
            <a:spLocks noChangeArrowheads="1"/>
          </p:cNvSpPr>
          <p:nvPr/>
        </p:nvSpPr>
        <p:spPr bwMode="auto">
          <a:xfrm>
            <a:off x="10921686" y="419108"/>
            <a:ext cx="1124589" cy="265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688" tIns="47841" rIns="95688" bIns="47841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FF0000"/>
                </a:solidFill>
                <a:cs typeface="Times New Roman" pitchFamily="18" charset="0"/>
              </a:rPr>
              <a:t>по тренировке</a:t>
            </a:r>
          </a:p>
        </p:txBody>
      </p:sp>
      <p:sp>
        <p:nvSpPr>
          <p:cNvPr id="75786" name="Text Box 2"/>
          <p:cNvSpPr txBox="1">
            <a:spLocks noChangeArrowheads="1"/>
          </p:cNvSpPr>
          <p:nvPr/>
        </p:nvSpPr>
        <p:spPr bwMode="auto">
          <a:xfrm>
            <a:off x="0" y="4"/>
            <a:ext cx="12190413" cy="8001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60" tIns="27467" rIns="54960" bIns="27467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 СООБЩЕНИЯ НА ТЕРРИТОРИИ</a:t>
            </a:r>
            <a:r>
              <a:rPr lang="en-US" sz="1700" b="1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ЗЕЛЕНОДОЛЬСКОГО РАЙОНА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75791" name="TextBox 219"/>
          <p:cNvSpPr txBox="1">
            <a:spLocks noChangeArrowheads="1"/>
          </p:cNvSpPr>
          <p:nvPr/>
        </p:nvSpPr>
        <p:spPr bwMode="auto">
          <a:xfrm>
            <a:off x="5574562" y="3588268"/>
            <a:ext cx="1041287" cy="225852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27" tIns="28014" rIns="56027" bIns="2801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>
                <a:solidFill>
                  <a:srgbClr val="000000"/>
                </a:solidFill>
              </a:rPr>
              <a:t>М-7 «ВОЛГА»</a:t>
            </a:r>
          </a:p>
        </p:txBody>
      </p:sp>
      <p:sp>
        <p:nvSpPr>
          <p:cNvPr id="237" name="Text Box 149"/>
          <p:cNvSpPr txBox="1">
            <a:spLocks noChangeArrowheads="1"/>
          </p:cNvSpPr>
          <p:nvPr/>
        </p:nvSpPr>
        <p:spPr bwMode="auto">
          <a:xfrm>
            <a:off x="4416559" y="4102898"/>
            <a:ext cx="595851" cy="24277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94" tIns="36394" rIns="72794" bIns="36394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933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 smtClean="0">
                <a:solidFill>
                  <a:prstClr val="white"/>
                </a:solidFill>
              </a:rPr>
              <a:t>742 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pic>
        <p:nvPicPr>
          <p:cNvPr id="757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3413" y="5329241"/>
            <a:ext cx="2819403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2" name="Прямоугольник 154"/>
          <p:cNvSpPr>
            <a:spLocks noChangeArrowheads="1"/>
          </p:cNvSpPr>
          <p:nvPr/>
        </p:nvSpPr>
        <p:spPr bwMode="auto">
          <a:xfrm>
            <a:off x="9540346" y="838208"/>
            <a:ext cx="2654302" cy="27305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cxnSp>
        <p:nvCxnSpPr>
          <p:cNvPr id="197" name="Прямая со стрелкой 196"/>
          <p:cNvCxnSpPr/>
          <p:nvPr/>
        </p:nvCxnSpPr>
        <p:spPr>
          <a:xfrm flipH="1">
            <a:off x="5228799" y="4055532"/>
            <a:ext cx="4538139" cy="98722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 Box 149"/>
          <p:cNvSpPr txBox="1">
            <a:spLocks noChangeArrowheads="1"/>
          </p:cNvSpPr>
          <p:nvPr/>
        </p:nvSpPr>
        <p:spPr bwMode="auto">
          <a:xfrm>
            <a:off x="5160019" y="4350600"/>
            <a:ext cx="595851" cy="24277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94" tIns="36394" rIns="72794" bIns="36394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933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 smtClean="0">
                <a:solidFill>
                  <a:prstClr val="white"/>
                </a:solidFill>
              </a:rPr>
              <a:t>745 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sp>
        <p:nvSpPr>
          <p:cNvPr id="193" name="TextBox 192"/>
          <p:cNvSpPr txBox="1"/>
          <p:nvPr/>
        </p:nvSpPr>
        <p:spPr>
          <a:xfrm>
            <a:off x="9524207" y="3038469"/>
            <a:ext cx="837990" cy="279022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597" tIns="54300" rIns="108597" bIns="54300">
            <a:spAutoFit/>
          </a:bodyPr>
          <a:lstStyle/>
          <a:p>
            <a:pPr defTabSz="108773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985 км</a:t>
            </a:r>
          </a:p>
        </p:txBody>
      </p:sp>
      <p:sp>
        <p:nvSpPr>
          <p:cNvPr id="21" name="Прямоугольник 214"/>
          <p:cNvSpPr>
            <a:spLocks noChangeArrowheads="1"/>
          </p:cNvSpPr>
          <p:nvPr/>
        </p:nvSpPr>
        <p:spPr bwMode="auto">
          <a:xfrm>
            <a:off x="2156938" y="865270"/>
            <a:ext cx="2578184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</a:pPr>
            <a:r>
              <a:rPr lang="ru-RU" sz="14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pic>
        <p:nvPicPr>
          <p:cNvPr id="22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6938" y="1173437"/>
            <a:ext cx="2578184" cy="1418157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" name="Зеленодольск МР М-7 зима.wmv">
            <a:hlinkClick r:id="" action="ppaction://media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39552" y="1173437"/>
            <a:ext cx="2612972" cy="161202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pic>
        <p:nvPicPr>
          <p:cNvPr id="27" name="Picture 2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74" t="3834" r="3559" b="6144"/>
          <a:stretch/>
        </p:blipFill>
        <p:spPr bwMode="auto">
          <a:xfrm>
            <a:off x="9532692" y="2847131"/>
            <a:ext cx="2636537" cy="2388394"/>
          </a:xfrm>
          <a:prstGeom prst="rect">
            <a:avLst/>
          </a:prstGeom>
          <a:noFill/>
          <a:ln w="25400">
            <a:solidFill>
              <a:srgbClr val="00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" name="TextBox 27"/>
          <p:cNvSpPr txBox="1"/>
          <p:nvPr/>
        </p:nvSpPr>
        <p:spPr>
          <a:xfrm>
            <a:off x="9564743" y="2862987"/>
            <a:ext cx="837990" cy="31499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603" tIns="54304" rIns="108603" bIns="54304">
            <a:spAutoFit/>
          </a:bodyPr>
          <a:lstStyle/>
          <a:p>
            <a:pPr defTabSz="108775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753 </a:t>
            </a: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км</a:t>
            </a:r>
          </a:p>
        </p:txBody>
      </p:sp>
    </p:spTree>
    <p:extLst>
      <p:ext uri="{BB962C8B-B14F-4D97-AF65-F5344CB8AC3E}">
        <p14:creationId xmlns:p14="http://schemas.microsoft.com/office/powerpoint/2010/main" val="182098912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566" y="2676585"/>
            <a:ext cx="2622847" cy="1362809"/>
          </a:xfrm>
          <a:prstGeom prst="rect">
            <a:avLst/>
          </a:prstGeom>
          <a:noFill/>
          <a:ln w="25400">
            <a:solidFill>
              <a:srgbClr val="00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" name="Picture 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87003" y="4136947"/>
            <a:ext cx="2610558" cy="1162608"/>
          </a:xfrm>
          <a:prstGeom prst="rect">
            <a:avLst/>
          </a:prstGeom>
          <a:noFill/>
          <a:ln w="25400">
            <a:solidFill>
              <a:srgbClr val="00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311"/>
          <a:stretch/>
        </p:blipFill>
        <p:spPr bwMode="auto">
          <a:xfrm>
            <a:off x="0" y="785019"/>
            <a:ext cx="9513275" cy="60792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13" name="Text Box 182"/>
          <p:cNvSpPr txBox="1">
            <a:spLocks noChangeArrowheads="1"/>
          </p:cNvSpPr>
          <p:nvPr/>
        </p:nvSpPr>
        <p:spPr bwMode="auto">
          <a:xfrm>
            <a:off x="3423332" y="4438577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 smtClean="0">
                <a:solidFill>
                  <a:srgbClr val="000000"/>
                </a:solidFill>
                <a:cs typeface="Times New Roman" pitchFamily="18" charset="0"/>
              </a:rPr>
              <a:t>Лаишево</a:t>
            </a:r>
            <a:endParaRPr lang="ru-RU" altLang="ru-RU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ЛАИШЕВСКОГО РАЙОНА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7690" y="5329241"/>
            <a:ext cx="2765125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24210" y="845380"/>
            <a:ext cx="2673351" cy="258763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</a:pPr>
            <a:r>
              <a:rPr lang="ru-RU" sz="14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1511" name="TextBox 31"/>
          <p:cNvSpPr txBox="1">
            <a:spLocks noChangeArrowheads="1"/>
          </p:cNvSpPr>
          <p:nvPr/>
        </p:nvSpPr>
        <p:spPr bwMode="auto">
          <a:xfrm>
            <a:off x="3431005" y="3565279"/>
            <a:ext cx="536951" cy="210518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56071" tIns="28041" rIns="56071" bIns="28041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sz="1000" b="1" dirty="0" smtClean="0">
                <a:solidFill>
                  <a:srgbClr val="000000"/>
                </a:solidFill>
              </a:rPr>
              <a:t>Р-239</a:t>
            </a:r>
            <a:endParaRPr lang="ru-RU" sz="1000" b="1" dirty="0">
              <a:solidFill>
                <a:srgbClr val="000000"/>
              </a:solidFill>
            </a:endParaRPr>
          </a:p>
        </p:txBody>
      </p:sp>
      <p:sp>
        <p:nvSpPr>
          <p:cNvPr id="23" name="Прямоугольник 214"/>
          <p:cNvSpPr>
            <a:spLocks noChangeArrowheads="1"/>
          </p:cNvSpPr>
          <p:nvPr/>
        </p:nvSpPr>
        <p:spPr bwMode="auto">
          <a:xfrm>
            <a:off x="5683007" y="838994"/>
            <a:ext cx="2571358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cxnSp>
        <p:nvCxnSpPr>
          <p:cNvPr id="137" name="Прямая соединительная линия 136"/>
          <p:cNvCxnSpPr/>
          <p:nvPr/>
        </p:nvCxnSpPr>
        <p:spPr>
          <a:xfrm>
            <a:off x="3431005" y="2362994"/>
            <a:ext cx="6114495" cy="871722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3007" y="1143794"/>
            <a:ext cx="2571358" cy="1418157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45500" y="1138335"/>
            <a:ext cx="2644914" cy="1474694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" name="TextBox 27"/>
          <p:cNvSpPr txBox="1"/>
          <p:nvPr/>
        </p:nvSpPr>
        <p:spPr>
          <a:xfrm>
            <a:off x="9610938" y="4136947"/>
            <a:ext cx="837990" cy="309568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453" tIns="54227" rIns="108453" bIns="54227">
            <a:spAutoFit/>
          </a:bodyPr>
          <a:lstStyle/>
          <a:p>
            <a:pPr defTabSz="108632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65 км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587002" y="2676585"/>
            <a:ext cx="837990" cy="309568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453" tIns="54227" rIns="108453" bIns="54227">
            <a:spAutoFit/>
          </a:bodyPr>
          <a:lstStyle/>
          <a:p>
            <a:pPr defTabSz="108632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19 км</a:t>
            </a:r>
          </a:p>
        </p:txBody>
      </p:sp>
      <p:cxnSp>
        <p:nvCxnSpPr>
          <p:cNvPr id="33" name="Прямая соединительная линия 32"/>
          <p:cNvCxnSpPr/>
          <p:nvPr/>
        </p:nvCxnSpPr>
        <p:spPr>
          <a:xfrm>
            <a:off x="4495006" y="3565279"/>
            <a:ext cx="5082685" cy="1007529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1324246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927168" y="6568733"/>
            <a:ext cx="1015868" cy="366267"/>
          </a:xfrm>
        </p:spPr>
        <p:txBody>
          <a:bodyPr/>
          <a:lstStyle/>
          <a:p>
            <a:pPr>
              <a:defRPr/>
            </a:pPr>
            <a:fld id="{F91421C6-0024-4A2E-8FEF-3083E064C2B5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p:sp>
        <p:nvSpPr>
          <p:cNvPr id="4" name="Заголовок 1"/>
          <p:cNvSpPr txBox="1">
            <a:spLocks/>
          </p:cNvSpPr>
          <p:nvPr/>
        </p:nvSpPr>
        <p:spPr bwMode="auto">
          <a:xfrm>
            <a:off x="-10583" y="2119"/>
            <a:ext cx="12200996" cy="68384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/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 marL="742950" indent="-28575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(ЛЕДОВАЯ ОБСТАНОВКА НА ТЕРРИТОРИИ РЕСПУБЛИКИ ТАТАРСТАН) </a:t>
            </a:r>
            <a:endParaRPr lang="ru-RU" altLang="ru-RU" dirty="0"/>
          </a:p>
        </p:txBody>
      </p:sp>
      <p:grpSp>
        <p:nvGrpSpPr>
          <p:cNvPr id="10" name="Группа 9"/>
          <p:cNvGrpSpPr/>
          <p:nvPr/>
        </p:nvGrpSpPr>
        <p:grpSpPr>
          <a:xfrm>
            <a:off x="304011" y="788988"/>
            <a:ext cx="11506200" cy="5917406"/>
            <a:chOff x="10338" y="685962"/>
            <a:chExt cx="12180075" cy="6173628"/>
          </a:xfrm>
        </p:grpSpPr>
        <p:grpSp>
          <p:nvGrpSpPr>
            <p:cNvPr id="9" name="Группа 8"/>
            <p:cNvGrpSpPr/>
            <p:nvPr/>
          </p:nvGrpSpPr>
          <p:grpSpPr>
            <a:xfrm>
              <a:off x="10338" y="685962"/>
              <a:ext cx="12180075" cy="6173628"/>
              <a:chOff x="10338" y="685962"/>
              <a:chExt cx="12180075" cy="6173628"/>
            </a:xfrm>
          </p:grpSpPr>
          <p:pic>
            <p:nvPicPr>
              <p:cNvPr id="205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11952"/>
              <a:stretch/>
            </p:blipFill>
            <p:spPr bwMode="auto">
              <a:xfrm>
                <a:off x="10338" y="685962"/>
                <a:ext cx="10724337" cy="617362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4098" name="Picture 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734675" y="695858"/>
                <a:ext cx="1455738" cy="6163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3" name="Прямоугольник 2"/>
            <p:cNvSpPr/>
            <p:nvPr/>
          </p:nvSpPr>
          <p:spPr>
            <a:xfrm>
              <a:off x="2196060" y="4667048"/>
              <a:ext cx="959982" cy="1056362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6302032" y="2671046"/>
              <a:ext cx="691190" cy="768263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2835127" y="2469597"/>
              <a:ext cx="537591" cy="384131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3168385" y="2605264"/>
            <a:ext cx="116100" cy="154856"/>
          </a:xfrm>
          <a:custGeom>
            <a:avLst/>
            <a:gdLst>
              <a:gd name="connsiteX0" fmla="*/ 0 w 87086"/>
              <a:gd name="connsiteY0" fmla="*/ 116115 h 116115"/>
              <a:gd name="connsiteX1" fmla="*/ 87086 w 87086"/>
              <a:gd name="connsiteY1" fmla="*/ 0 h 11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7086" h="116115">
                <a:moveTo>
                  <a:pt x="0" y="116115"/>
                </a:moveTo>
                <a:lnTo>
                  <a:pt x="87086" y="0"/>
                </a:lnTo>
              </a:path>
            </a:pathLst>
          </a:custGeom>
          <a:ln w="25400">
            <a:solidFill>
              <a:srgbClr val="0E2BF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1802" tIns="60900" rIns="121802" bIns="60900" rtlCol="0" anchor="ctr"/>
          <a:lstStyle/>
          <a:p>
            <a:pPr algn="ctr"/>
            <a:endParaRPr lang="ru-RU" sz="700">
              <a:solidFill>
                <a:srgbClr val="0070C0"/>
              </a:solidFill>
            </a:endParaRPr>
          </a:p>
        </p:txBody>
      </p:sp>
      <p:grpSp>
        <p:nvGrpSpPr>
          <p:cNvPr id="18" name="Группа 101"/>
          <p:cNvGrpSpPr>
            <a:grpSpLocks/>
          </p:cNvGrpSpPr>
          <p:nvPr/>
        </p:nvGrpSpPr>
        <p:grpSpPr bwMode="auto">
          <a:xfrm>
            <a:off x="8533606" y="5245901"/>
            <a:ext cx="1905000" cy="1441088"/>
            <a:chOff x="623274" y="7636898"/>
            <a:chExt cx="5138739" cy="2066682"/>
          </a:xfrm>
          <a:solidFill>
            <a:srgbClr val="FFFFFF"/>
          </a:solidFill>
        </p:grpSpPr>
        <p:sp>
          <p:nvSpPr>
            <p:cNvPr id="19" name="Прямоугольник 18"/>
            <p:cNvSpPr/>
            <p:nvPr/>
          </p:nvSpPr>
          <p:spPr>
            <a:xfrm>
              <a:off x="623274" y="7636898"/>
              <a:ext cx="5138739" cy="2066682"/>
            </a:xfrm>
            <a:prstGeom prst="rect">
              <a:avLst/>
            </a:prstGeom>
            <a:grpFill/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0" name="Text Box 144"/>
            <p:cNvSpPr txBox="1">
              <a:spLocks noChangeArrowheads="1"/>
            </p:cNvSpPr>
            <p:nvPr/>
          </p:nvSpPr>
          <p:spPr bwMode="auto">
            <a:xfrm>
              <a:off x="699648" y="7730576"/>
              <a:ext cx="4719823" cy="3150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1" name="Прямоугольник 20"/>
          <p:cNvSpPr>
            <a:spLocks noChangeAspect="1"/>
          </p:cNvSpPr>
          <p:nvPr/>
        </p:nvSpPr>
        <p:spPr>
          <a:xfrm>
            <a:off x="8736502" y="6398418"/>
            <a:ext cx="290513" cy="209550"/>
          </a:xfrm>
          <a:prstGeom prst="rect">
            <a:avLst/>
          </a:prstGeom>
          <a:solidFill>
            <a:srgbClr val="DDDFE3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9122238" y="639841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Облачность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5" name="Прямоугольник 24"/>
          <p:cNvSpPr>
            <a:spLocks noChangeAspect="1"/>
          </p:cNvSpPr>
          <p:nvPr/>
        </p:nvSpPr>
        <p:spPr>
          <a:xfrm>
            <a:off x="8736502" y="5617374"/>
            <a:ext cx="290513" cy="207963"/>
          </a:xfrm>
          <a:prstGeom prst="rect">
            <a:avLst/>
          </a:prstGeom>
          <a:solidFill>
            <a:srgbClr val="00B0F0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9122238" y="5649119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Лед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7" name="Прямоугольник 26"/>
          <p:cNvSpPr>
            <a:spLocks noChangeAspect="1"/>
          </p:cNvSpPr>
          <p:nvPr/>
        </p:nvSpPr>
        <p:spPr>
          <a:xfrm>
            <a:off x="8736486" y="6020594"/>
            <a:ext cx="284163" cy="206374"/>
          </a:xfrm>
          <a:prstGeom prst="rect">
            <a:avLst/>
          </a:prstGeom>
          <a:solidFill>
            <a:srgbClr val="0033CC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9101629" y="605769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Вода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2139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87411</TotalTime>
  <Words>2038</Words>
  <Application>Microsoft Office PowerPoint</Application>
  <PresentationFormat>Произвольный</PresentationFormat>
  <Paragraphs>890</Paragraphs>
  <Slides>18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7</vt:i4>
      </vt:variant>
      <vt:variant>
        <vt:lpstr>Заголовки слайдов</vt:lpstr>
      </vt:variant>
      <vt:variant>
        <vt:i4>18</vt:i4>
      </vt:variant>
    </vt:vector>
  </HeadingPairs>
  <TitlesOfParts>
    <vt:vector size="25" baseType="lpstr">
      <vt:lpstr>Поток</vt:lpstr>
      <vt:lpstr>3_Поток</vt:lpstr>
      <vt:lpstr>4_Поток</vt:lpstr>
      <vt:lpstr>5_Поток</vt:lpstr>
      <vt:lpstr>2_Поток</vt:lpstr>
      <vt:lpstr>7_Поток</vt:lpstr>
      <vt:lpstr>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5357</cp:revision>
  <cp:lastPrinted>2020-06-04T16:57:06Z</cp:lastPrinted>
  <dcterms:created xsi:type="dcterms:W3CDTF">2016-06-03T06:31:21Z</dcterms:created>
  <dcterms:modified xsi:type="dcterms:W3CDTF">2022-02-28T11:20:15Z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